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6"/>
  </p:handoutMasterIdLst>
  <p:sldIdLst>
    <p:sldId id="258" r:id="rId3"/>
    <p:sldId id="288" r:id="rId5"/>
    <p:sldId id="257" r:id="rId6"/>
    <p:sldId id="262" r:id="rId7"/>
    <p:sldId id="277" r:id="rId8"/>
    <p:sldId id="278" r:id="rId9"/>
    <p:sldId id="267" r:id="rId10"/>
    <p:sldId id="274" r:id="rId11"/>
    <p:sldId id="275" r:id="rId12"/>
    <p:sldId id="289" r:id="rId13"/>
    <p:sldId id="290" r:id="rId14"/>
    <p:sldId id="291" r:id="rId15"/>
    <p:sldId id="268" r:id="rId16"/>
    <p:sldId id="264" r:id="rId17"/>
    <p:sldId id="270" r:id="rId18"/>
    <p:sldId id="293" r:id="rId19"/>
    <p:sldId id="294" r:id="rId20"/>
    <p:sldId id="295" r:id="rId21"/>
    <p:sldId id="297" r:id="rId22"/>
    <p:sldId id="263" r:id="rId23"/>
    <p:sldId id="298" r:id="rId24"/>
    <p:sldId id="269" r:id="rId25"/>
  </p:sldIdLst>
  <p:sldSz cx="12192000" cy="6858000"/>
  <p:notesSz cx="6858000" cy="9144000"/>
  <p:embeddedFontLst>
    <p:embeddedFont>
      <p:font typeface="SimSun" panose="02010600030101010101" pitchFamily="2" charset="-122"/>
      <p:regular r:id="rId30"/>
    </p:embeddedFont>
    <p:embeddedFont>
      <p:font typeface="优设标题黑" panose="00000500000000000000" charset="-122"/>
      <p:regular r:id="rId31"/>
    </p:embeddedFont>
    <p:embeddedFont>
      <p:font typeface="Microsoft YaHei" panose="020B0503020204020204" charset="-122"/>
      <p:regular r:id="rId32"/>
    </p:embeddedFont>
    <p:embeddedFont>
      <p:font typeface="Calibri" panose="020F0502020204030204" charset="0"/>
      <p:regular r:id="rId33"/>
      <p:bold r:id="rId34"/>
      <p:italic r:id="rId35"/>
      <p:boldItalic r:id="rId36"/>
    </p:embeddedFont>
    <p:embeddedFont>
      <p:font typeface="Bahnschrift" panose="020B0502040204020203" charset="0"/>
      <p:regular r:id="rId37"/>
      <p:bold r:id="rId38"/>
    </p:embeddedFont>
    <p:embeddedFont>
      <p:font typeface="Couture" panose="020B0804020202020204" charset="0"/>
      <p:bold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55CF"/>
    <a:srgbClr val="B083FD"/>
    <a:srgbClr val="7E59D9"/>
    <a:srgbClr val="665CE6"/>
    <a:srgbClr val="C1C1C1"/>
    <a:srgbClr val="B183FD"/>
    <a:srgbClr val="823FFD"/>
    <a:srgbClr val="4139E1"/>
    <a:srgbClr val="7423FC"/>
    <a:srgbClr val="2A2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5" d="100"/>
          <a:sy n="75" d="100"/>
        </p:scale>
        <p:origin x="6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GIF"/></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sv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GIF"/></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GIF"/></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sv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GIF"/></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0840" y="342265"/>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同心圆 43"/>
          <p:cNvSpPr/>
          <p:nvPr/>
        </p:nvSpPr>
        <p:spPr>
          <a:xfrm>
            <a:off x="4541520" y="4714240"/>
            <a:ext cx="1289050" cy="1289050"/>
          </a:xfrm>
          <a:prstGeom prst="donut">
            <a:avLst>
              <a:gd name="adj" fmla="val 23240"/>
            </a:avLst>
          </a:prstGeom>
          <a:gradFill>
            <a:gsLst>
              <a:gs pos="0">
                <a:srgbClr val="645BE6">
                  <a:alpha val="7000"/>
                </a:srgbClr>
              </a:gs>
              <a:gs pos="100000">
                <a:srgbClr val="B183FD">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9" name="图片 48" descr="图片1"/>
          <p:cNvPicPr>
            <a:picLocks noChangeAspect="1"/>
          </p:cNvPicPr>
          <p:nvPr/>
        </p:nvPicPr>
        <p:blipFill>
          <a:blip r:embed="rId1">
            <a:lum bright="60000" contrast="-66000"/>
          </a:blip>
          <a:srcRect l="35259" b="51121"/>
          <a:stretch>
            <a:fillRect/>
          </a:stretch>
        </p:blipFill>
        <p:spPr>
          <a:xfrm>
            <a:off x="370840" y="5158740"/>
            <a:ext cx="1856105" cy="1351280"/>
          </a:xfrm>
          <a:prstGeom prst="rect">
            <a:avLst/>
          </a:prstGeom>
        </p:spPr>
      </p:pic>
      <p:pic>
        <p:nvPicPr>
          <p:cNvPr id="50" name="图片 49" descr="图片2"/>
          <p:cNvPicPr>
            <a:picLocks noChangeAspect="1"/>
          </p:cNvPicPr>
          <p:nvPr/>
        </p:nvPicPr>
        <p:blipFill>
          <a:blip r:embed="rId2">
            <a:lum bright="6000"/>
          </a:blip>
          <a:srcRect t="55237"/>
          <a:stretch>
            <a:fillRect/>
          </a:stretch>
        </p:blipFill>
        <p:spPr>
          <a:xfrm>
            <a:off x="8155305" y="342265"/>
            <a:ext cx="1085215" cy="485775"/>
          </a:xfrm>
          <a:prstGeom prst="rect">
            <a:avLst/>
          </a:prstGeom>
        </p:spPr>
      </p:pic>
      <p:grpSp>
        <p:nvGrpSpPr>
          <p:cNvPr id="41" name="组合 40"/>
          <p:cNvGrpSpPr/>
          <p:nvPr/>
        </p:nvGrpSpPr>
        <p:grpSpPr>
          <a:xfrm rot="0">
            <a:off x="672465" y="2273935"/>
            <a:ext cx="11138535" cy="2089150"/>
            <a:chOff x="1414" y="2267"/>
            <a:chExt cx="13765" cy="3290"/>
          </a:xfrm>
        </p:grpSpPr>
        <p:grpSp>
          <p:nvGrpSpPr>
            <p:cNvPr id="21" name="组合 20"/>
            <p:cNvGrpSpPr/>
            <p:nvPr/>
          </p:nvGrpSpPr>
          <p:grpSpPr>
            <a:xfrm>
              <a:off x="1414" y="2267"/>
              <a:ext cx="13765" cy="3290"/>
              <a:chOff x="1400" y="1811"/>
              <a:chExt cx="13636" cy="3290"/>
            </a:xfrm>
          </p:grpSpPr>
          <p:sp>
            <p:nvSpPr>
              <p:cNvPr id="12" name="文本框 11"/>
              <p:cNvSpPr txBox="1"/>
              <p:nvPr/>
            </p:nvSpPr>
            <p:spPr>
              <a:xfrm>
                <a:off x="1400" y="1811"/>
                <a:ext cx="1338"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6" name="文本框 5"/>
              <p:cNvSpPr txBox="1"/>
              <p:nvPr/>
            </p:nvSpPr>
            <p:spPr>
              <a:xfrm>
                <a:off x="2118" y="2080"/>
                <a:ext cx="12918" cy="3021"/>
              </a:xfrm>
              <a:prstGeom prst="rect">
                <a:avLst/>
              </a:prstGeom>
              <a:noFill/>
            </p:spPr>
            <p:txBody>
              <a:bodyPr wrap="square" rtlCol="0">
                <a:spAutoFit/>
              </a:bodyPr>
              <a:lstStyle/>
              <a:p>
                <a:pPr algn="l">
                  <a:lnSpc>
                    <a:spcPct val="110000"/>
                  </a:lnSpc>
                </a:pPr>
                <a:r>
                  <a:rPr lang="en-US" sz="54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rPr>
                  <a:t>NIJANTHAN ELANGOVAN</a:t>
                </a:r>
                <a:endParaRPr lang="en-US" sz="54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endParaRPr>
              </a:p>
              <a:p>
                <a:pPr algn="l">
                  <a:lnSpc>
                    <a:spcPct val="110000"/>
                  </a:lnSpc>
                </a:pPr>
                <a:r>
                  <a:rPr lang="en-US" sz="54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rPr>
                  <a:t>19387033</a:t>
                </a:r>
                <a:endParaRPr lang="en-US" sz="54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endParaRPr>
              </a:p>
            </p:txBody>
          </p:sp>
        </p:grpSp>
        <p:grpSp>
          <p:nvGrpSpPr>
            <p:cNvPr id="31" name="组合 30"/>
            <p:cNvGrpSpPr/>
            <p:nvPr/>
          </p:nvGrpSpPr>
          <p:grpSpPr>
            <a:xfrm>
              <a:off x="1414" y="3377"/>
              <a:ext cx="11841" cy="1307"/>
              <a:chOff x="1400" y="3155"/>
              <a:chExt cx="11730" cy="1307"/>
            </a:xfrm>
          </p:grpSpPr>
          <p:sp>
            <p:nvSpPr>
              <p:cNvPr id="2" name="文本框 1"/>
              <p:cNvSpPr txBox="1"/>
              <p:nvPr/>
            </p:nvSpPr>
            <p:spPr>
              <a:xfrm>
                <a:off x="1400"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2" name="文本框 21"/>
              <p:cNvSpPr txBox="1"/>
              <p:nvPr/>
            </p:nvSpPr>
            <p:spPr>
              <a:xfrm>
                <a:off x="2544"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3" name="文本框 22"/>
              <p:cNvSpPr txBox="1"/>
              <p:nvPr/>
            </p:nvSpPr>
            <p:spPr>
              <a:xfrm>
                <a:off x="3688"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4" name="文本框 23"/>
              <p:cNvSpPr txBox="1"/>
              <p:nvPr/>
            </p:nvSpPr>
            <p:spPr>
              <a:xfrm>
                <a:off x="4832"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6" name="文本框 25"/>
              <p:cNvSpPr txBox="1"/>
              <p:nvPr/>
            </p:nvSpPr>
            <p:spPr>
              <a:xfrm>
                <a:off x="7120"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7" name="文本框 26"/>
              <p:cNvSpPr txBox="1"/>
              <p:nvPr/>
            </p:nvSpPr>
            <p:spPr>
              <a:xfrm>
                <a:off x="8264"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9" name="文本框 28"/>
              <p:cNvSpPr txBox="1"/>
              <p:nvPr/>
            </p:nvSpPr>
            <p:spPr>
              <a:xfrm>
                <a:off x="10552"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30" name="文本框 29"/>
              <p:cNvSpPr txBox="1"/>
              <p:nvPr/>
            </p:nvSpPr>
            <p:spPr>
              <a:xfrm>
                <a:off x="11696"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0">
            <a:off x="6172200" y="828675"/>
            <a:ext cx="5204460" cy="4959350"/>
            <a:chOff x="8880" y="1110"/>
            <a:chExt cx="8196" cy="7810"/>
          </a:xfrm>
        </p:grpSpPr>
        <p:sp>
          <p:nvSpPr>
            <p:cNvPr id="100" name="文本框 99"/>
            <p:cNvSpPr txBox="1"/>
            <p:nvPr/>
          </p:nvSpPr>
          <p:spPr>
            <a:xfrm>
              <a:off x="8880" y="2172"/>
              <a:ext cx="8196" cy="6748"/>
            </a:xfrm>
            <a:prstGeom prst="rect">
              <a:avLst/>
            </a:prstGeom>
            <a:noFill/>
            <a:ln w="9525">
              <a:noFill/>
            </a:ln>
          </p:spPr>
          <p:txBody>
            <a:bodyPr wrap="square">
              <a:spAutoFit/>
            </a:bodyPr>
            <a:lstStyle/>
            <a:p>
              <a:pPr indent="0">
                <a:lnSpc>
                  <a:spcPct val="130000"/>
                </a:lnSpc>
              </a:pPr>
              <a:r>
                <a:rPr lang="zh-CN" sz="1400" b="0">
                  <a:latin typeface="Bahnschrift" panose="020B0502040204020203" charset="0"/>
                  <a:ea typeface="Arial" panose="020B0604020202020204" pitchFamily="34" charset="0"/>
                  <a:cs typeface="Bahnschrift" panose="020B0502040204020203" charset="0"/>
                </a:rPr>
                <a:t>Consider investing in video content now more than ever. According to Innovid's annual benchmark report of the state of video advertising, CTV impressions showed a YoY increase of 67%, personalized and creative ad formats drove the highest engagement, and 57% of ads were fifteen seconds long, proving to be the popular choice of marketers. This shows, it's not too late to jump right in with fresh or recycled video content. It could include tutorials, bite-sized snackable content, ads for TV, CTV, or digital, and so on. Weaving storytelling into your videos can help take them to the next level.</a:t>
              </a:r>
              <a:endParaRPr lang="zh-CN" sz="1400" b="0">
                <a:latin typeface="Bahnschrift" panose="020B0502040204020203" charset="0"/>
                <a:ea typeface="Arial" panose="020B0604020202020204" pitchFamily="34" charset="0"/>
                <a:cs typeface="Bahnschrift" panose="020B0502040204020203" charset="0"/>
              </a:endParaRPr>
            </a:p>
            <a:p>
              <a:pPr indent="0">
                <a:lnSpc>
                  <a:spcPct val="130000"/>
                </a:lnSpc>
              </a:pPr>
              <a:endParaRPr lang="zh-CN" sz="1400" b="0">
                <a:latin typeface="Bahnschrift" panose="020B0502040204020203" charset="0"/>
                <a:ea typeface="Arial" panose="020B0604020202020204" pitchFamily="34" charset="0"/>
                <a:cs typeface="Bahnschrift" panose="020B0502040204020203" charset="0"/>
              </a:endParaRPr>
            </a:p>
            <a:p>
              <a:pPr indent="0">
                <a:lnSpc>
                  <a:spcPct val="130000"/>
                </a:lnSpc>
              </a:pPr>
              <a:r>
                <a:rPr lang="zh-CN" sz="1400" b="0">
                  <a:latin typeface="Bahnschrift" panose="020B0502040204020203" charset="0"/>
                  <a:ea typeface="Arial" panose="020B0604020202020204" pitchFamily="34" charset="0"/>
                  <a:cs typeface="Bahnschrift" panose="020B0502040204020203" charset="0"/>
                </a:rPr>
                <a:t>"The rapid growth we've seen in the OTT space means that video will play a significant role in marketing media plans, with marketers using the precision of digital to reach consumers on connected TVs and personal devices at scale."</a:t>
              </a:r>
              <a:endParaRPr lang="zh-CN" sz="1400" b="0">
                <a:latin typeface="Bahnschrift" panose="020B0502040204020203" charset="0"/>
                <a:ea typeface="Arial" panose="020B0604020202020204" pitchFamily="34" charset="0"/>
                <a:cs typeface="Bahnschrift" panose="020B0502040204020203" charset="0"/>
              </a:endParaRPr>
            </a:p>
          </p:txBody>
        </p:sp>
        <p:sp>
          <p:nvSpPr>
            <p:cNvPr id="2" name="文本框 1"/>
            <p:cNvSpPr txBox="1"/>
            <p:nvPr/>
          </p:nvSpPr>
          <p:spPr>
            <a:xfrm>
              <a:off x="9240" y="1110"/>
              <a:ext cx="5029" cy="628"/>
            </a:xfrm>
            <a:prstGeom prst="rect">
              <a:avLst/>
            </a:prstGeom>
            <a:noFill/>
          </p:spPr>
          <p:txBody>
            <a:bodyPr wrap="none" rtlCol="0" anchor="t">
              <a:spAutoFit/>
            </a:bodyPr>
            <a:lstStyle/>
            <a:p>
              <a:pPr algn="ctr"/>
              <a:r>
                <a:rPr lang="zh-CN" sz="2000" b="1">
                  <a:latin typeface="Bahnschrift" panose="020B0502040204020203" charset="0"/>
                  <a:ea typeface="Arial" panose="020B0604020202020204" pitchFamily="34" charset="0"/>
                  <a:cs typeface="Bahnschrift" panose="020B0502040204020203" charset="0"/>
                  <a:sym typeface="+mn-ea"/>
                </a:rPr>
                <a:t>Continue to focus on video</a:t>
              </a:r>
              <a:endParaRPr lang="zh-CN" sz="2000" b="1">
                <a:latin typeface="Bahnschrift" panose="020B0502040204020203" charset="0"/>
                <a:ea typeface="Arial" panose="020B0604020202020204" pitchFamily="34" charset="0"/>
                <a:cs typeface="Bahnschrift" panose="020B0502040204020203" charset="0"/>
                <a:sym typeface="+mn-ea"/>
              </a:endParaRPr>
            </a:p>
          </p:txBody>
        </p:sp>
        <p:cxnSp>
          <p:nvCxnSpPr>
            <p:cNvPr id="15" name="直接连接符 14"/>
            <p:cNvCxnSpPr/>
            <p:nvPr/>
          </p:nvCxnSpPr>
          <p:spPr>
            <a:xfrm>
              <a:off x="9036" y="1901"/>
              <a:ext cx="3202" cy="0"/>
            </a:xfrm>
            <a:prstGeom prst="line">
              <a:avLst/>
            </a:prstGeom>
            <a:ln w="28575">
              <a:solidFill>
                <a:srgbClr val="665CE6"/>
              </a:solidFill>
            </a:ln>
          </p:spPr>
          <p:style>
            <a:lnRef idx="1">
              <a:schemeClr val="accent1"/>
            </a:lnRef>
            <a:fillRef idx="0">
              <a:schemeClr val="accent1"/>
            </a:fillRef>
            <a:effectRef idx="0">
              <a:schemeClr val="accent1"/>
            </a:effectRef>
            <a:fontRef idx="minor">
              <a:schemeClr val="tx1"/>
            </a:fontRef>
          </p:style>
        </p:cxnSp>
      </p:grpSp>
      <p:pic>
        <p:nvPicPr>
          <p:cNvPr id="9" name="Content Placeholder 8" descr="C:\Users\Nijanthan Elangovan\Downloads\undraw_online_video_ivvq.pngundraw_online_video_ivvq"/>
          <p:cNvPicPr>
            <a:picLocks noChangeAspect="1"/>
          </p:cNvPicPr>
          <p:nvPr>
            <p:ph idx="1"/>
          </p:nvPr>
        </p:nvPicPr>
        <p:blipFill>
          <a:blip r:embed="rId1"/>
          <a:srcRect/>
          <a:stretch>
            <a:fillRect/>
          </a:stretch>
        </p:blipFill>
        <p:spPr>
          <a:xfrm>
            <a:off x="415925" y="2352040"/>
            <a:ext cx="5756275" cy="3977005"/>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Content Placeholder 8" descr="C:\Users\Nijanthan Elangovan\Downloads\undraw_innovative_b409.pngundraw_innovative_b409"/>
          <p:cNvPicPr>
            <a:picLocks noChangeAspect="1"/>
          </p:cNvPicPr>
          <p:nvPr>
            <p:ph idx="1"/>
          </p:nvPr>
        </p:nvPicPr>
        <p:blipFill>
          <a:blip r:embed="rId1"/>
          <a:srcRect/>
          <a:stretch>
            <a:fillRect/>
          </a:stretch>
        </p:blipFill>
        <p:spPr>
          <a:xfrm>
            <a:off x="415925" y="2119948"/>
            <a:ext cx="5756275" cy="4171315"/>
          </a:xfrm>
          <a:prstGeom prst="rect">
            <a:avLst/>
          </a:prstGeom>
        </p:spPr>
      </p:pic>
      <p:grpSp>
        <p:nvGrpSpPr>
          <p:cNvPr id="3" name="组合 2"/>
          <p:cNvGrpSpPr/>
          <p:nvPr/>
        </p:nvGrpSpPr>
        <p:grpSpPr>
          <a:xfrm rot="0">
            <a:off x="6172200" y="828675"/>
            <a:ext cx="5327650" cy="3841115"/>
            <a:chOff x="8880" y="1110"/>
            <a:chExt cx="8390" cy="6049"/>
          </a:xfrm>
        </p:grpSpPr>
        <p:sp>
          <p:nvSpPr>
            <p:cNvPr id="100" name="文本框 99"/>
            <p:cNvSpPr txBox="1"/>
            <p:nvPr/>
          </p:nvSpPr>
          <p:spPr>
            <a:xfrm>
              <a:off x="8880" y="2172"/>
              <a:ext cx="8196" cy="4987"/>
            </a:xfrm>
            <a:prstGeom prst="rect">
              <a:avLst/>
            </a:prstGeom>
            <a:noFill/>
            <a:ln w="9525">
              <a:noFill/>
            </a:ln>
          </p:spPr>
          <p:txBody>
            <a:bodyPr wrap="square">
              <a:spAutoFit/>
            </a:bodyPr>
            <a:lstStyle/>
            <a:p>
              <a:pPr indent="0">
                <a:lnSpc>
                  <a:spcPct val="130000"/>
                </a:lnSpc>
              </a:pPr>
              <a:r>
                <a:rPr lang="zh-CN" sz="1400" b="0">
                  <a:latin typeface="Bahnschrift" panose="020B0502040204020203" charset="0"/>
                  <a:ea typeface="Arial" panose="020B0604020202020204" pitchFamily="34" charset="0"/>
                  <a:cs typeface="Bahnschrift" panose="020B0502040204020203" charset="0"/>
                </a:rPr>
                <a:t>How you approach today's challenges will define your role in consumers' lives after this crisis. Think creatively – focusing on your brand's main purpose and impact on society during the pandemic and post-pandemic should be a priority. Understand what new habits people are developing during this time and how they'll incorporate them into their future routines. Then, tap your creative team to develop solutions that can influence how your brand will tackle those imminent challenges. Above all, brands must stay genuine to the standards they're setting and live up to any statements and strategies made during and beyond the crisis.</a:t>
              </a:r>
              <a:endParaRPr lang="zh-CN" sz="1400" b="0">
                <a:latin typeface="Bahnschrift" panose="020B0502040204020203" charset="0"/>
                <a:ea typeface="Arial" panose="020B0604020202020204" pitchFamily="34" charset="0"/>
                <a:cs typeface="Bahnschrift" panose="020B0502040204020203" charset="0"/>
              </a:endParaRPr>
            </a:p>
          </p:txBody>
        </p:sp>
        <p:sp>
          <p:nvSpPr>
            <p:cNvPr id="2" name="文本框 1"/>
            <p:cNvSpPr txBox="1"/>
            <p:nvPr/>
          </p:nvSpPr>
          <p:spPr>
            <a:xfrm>
              <a:off x="9462" y="1110"/>
              <a:ext cx="7808" cy="628"/>
            </a:xfrm>
            <a:prstGeom prst="rect">
              <a:avLst/>
            </a:prstGeom>
            <a:noFill/>
          </p:spPr>
          <p:txBody>
            <a:bodyPr wrap="none" rtlCol="0" anchor="t">
              <a:spAutoFit/>
            </a:bodyPr>
            <a:lstStyle/>
            <a:p>
              <a:pPr algn="r"/>
              <a:r>
                <a:rPr lang="zh-CN" altLang="en-US" sz="2000" b="1">
                  <a:latin typeface="Bahnschrift" panose="020B0502040204020203" charset="0"/>
                  <a:ea typeface="Arial" panose="020B0604020202020204" pitchFamily="34" charset="0"/>
                  <a:cs typeface="Bahnschrift" panose="020B0502040204020203" charset="0"/>
                  <a:sym typeface="+mn-ea"/>
                </a:rPr>
                <a:t>Innovate while staying true to your values</a:t>
              </a:r>
              <a:endParaRPr lang="zh-CN" sz="2000" b="1">
                <a:latin typeface="Bahnschrift" panose="020B0502040204020203" charset="0"/>
                <a:ea typeface="Arial" panose="020B0604020202020204" pitchFamily="34" charset="0"/>
                <a:cs typeface="Bahnschrift" panose="020B0502040204020203" charset="0"/>
                <a:sym typeface="+mn-ea"/>
              </a:endParaRPr>
            </a:p>
          </p:txBody>
        </p:sp>
        <p:cxnSp>
          <p:nvCxnSpPr>
            <p:cNvPr id="15" name="直接连接符 14"/>
            <p:cNvCxnSpPr/>
            <p:nvPr/>
          </p:nvCxnSpPr>
          <p:spPr>
            <a:xfrm>
              <a:off x="9036" y="1901"/>
              <a:ext cx="3202" cy="0"/>
            </a:xfrm>
            <a:prstGeom prst="line">
              <a:avLst/>
            </a:prstGeom>
            <a:ln w="28575">
              <a:solidFill>
                <a:srgbClr val="665CE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75920" y="758190"/>
            <a:ext cx="11000740" cy="5754370"/>
            <a:chOff x="592" y="1194"/>
            <a:chExt cx="17324" cy="9062"/>
          </a:xfrm>
        </p:grpSpPr>
        <p:grpSp>
          <p:nvGrpSpPr>
            <p:cNvPr id="3" name="组合 2"/>
            <p:cNvGrpSpPr/>
            <p:nvPr/>
          </p:nvGrpSpPr>
          <p:grpSpPr>
            <a:xfrm>
              <a:off x="9720" y="1194"/>
              <a:ext cx="8196" cy="8361"/>
              <a:chOff x="8880" y="999"/>
              <a:chExt cx="8196" cy="8361"/>
            </a:xfrm>
          </p:grpSpPr>
          <p:sp>
            <p:nvSpPr>
              <p:cNvPr id="100" name="文本框 99"/>
              <p:cNvSpPr txBox="1"/>
              <p:nvPr/>
            </p:nvSpPr>
            <p:spPr>
              <a:xfrm>
                <a:off x="8880" y="2172"/>
                <a:ext cx="8196" cy="7188"/>
              </a:xfrm>
              <a:prstGeom prst="rect">
                <a:avLst/>
              </a:prstGeom>
              <a:noFill/>
              <a:ln w="9525">
                <a:noFill/>
              </a:ln>
            </p:spPr>
            <p:txBody>
              <a:bodyPr wrap="square">
                <a:spAutoFit/>
              </a:bodyPr>
              <a:lstStyle/>
              <a:p>
                <a:pPr indent="0">
                  <a:lnSpc>
                    <a:spcPct val="130000"/>
                  </a:lnSpc>
                </a:pPr>
                <a:r>
                  <a:rPr lang="zh-CN" sz="1400" b="0">
                    <a:latin typeface="Bahnschrift" panose="020B0502040204020203" charset="0"/>
                    <a:ea typeface="Arial" panose="020B0604020202020204" pitchFamily="34" charset="0"/>
                    <a:cs typeface="Bahnschrift" panose="020B0502040204020203" charset="0"/>
                  </a:rPr>
                  <a:t>Are you communicating with your audience and know what they feel and need? Social listening and consumer sentiment tools can also help to know what they are feeling and talking about. These tools can help measure customer opinions and attitudes and provide some interesting insights. Once you know what your audience is talking about and what matters, reach out, and connect with them through email, social, and TV ads.</a:t>
                </a:r>
                <a:endParaRPr lang="zh-CN" sz="1400" b="0">
                  <a:latin typeface="Bahnschrift" panose="020B0502040204020203" charset="0"/>
                  <a:ea typeface="Arial" panose="020B0604020202020204" pitchFamily="34" charset="0"/>
                  <a:cs typeface="Bahnschrift" panose="020B0502040204020203" charset="0"/>
                </a:endParaRPr>
              </a:p>
              <a:p>
                <a:pPr indent="0">
                  <a:lnSpc>
                    <a:spcPct val="130000"/>
                  </a:lnSpc>
                </a:pPr>
                <a:endParaRPr lang="zh-CN" sz="1400" b="0">
                  <a:latin typeface="Bahnschrift" panose="020B0502040204020203" charset="0"/>
                  <a:ea typeface="Arial" panose="020B0604020202020204" pitchFamily="34" charset="0"/>
                  <a:cs typeface="Bahnschrift" panose="020B0502040204020203" charset="0"/>
                </a:endParaRPr>
              </a:p>
              <a:p>
                <a:pPr indent="0">
                  <a:lnSpc>
                    <a:spcPct val="130000"/>
                  </a:lnSpc>
                </a:pPr>
                <a:r>
                  <a:rPr lang="zh-CN" sz="1400" b="0">
                    <a:latin typeface="Bahnschrift" panose="020B0502040204020203" charset="0"/>
                    <a:ea typeface="Arial" panose="020B0604020202020204" pitchFamily="34" charset="0"/>
                    <a:cs typeface="Bahnschrift" panose="020B0502040204020203" charset="0"/>
                  </a:rPr>
                  <a:t>"With an onslaught of news and the biggest social disruption in generations, it's not surprising that consumer sentiment is constantly evolving around the COVID-19 pandemic. That's why it's very important for brands to lean into consumer sentiment tools. By understanding the topics and trends audiences are engaging with, brands can determine if, where and how they want to engage in the conversation."</a:t>
                </a:r>
                <a:endParaRPr lang="zh-CN" sz="1400" b="0">
                  <a:latin typeface="Bahnschrift" panose="020B0502040204020203" charset="0"/>
                  <a:ea typeface="Arial" panose="020B0604020202020204" pitchFamily="34" charset="0"/>
                  <a:cs typeface="Bahnschrift" panose="020B0502040204020203" charset="0"/>
                </a:endParaRPr>
              </a:p>
            </p:txBody>
          </p:sp>
          <p:sp>
            <p:nvSpPr>
              <p:cNvPr id="2" name="文本框 1"/>
              <p:cNvSpPr txBox="1"/>
              <p:nvPr/>
            </p:nvSpPr>
            <p:spPr>
              <a:xfrm>
                <a:off x="9036" y="999"/>
                <a:ext cx="7140" cy="628"/>
              </a:xfrm>
              <a:prstGeom prst="rect">
                <a:avLst/>
              </a:prstGeom>
              <a:noFill/>
            </p:spPr>
            <p:txBody>
              <a:bodyPr wrap="none" rtlCol="0" anchor="t">
                <a:spAutoFit/>
              </a:bodyPr>
              <a:lstStyle/>
              <a:p>
                <a:pPr algn="l"/>
                <a:r>
                  <a:rPr lang="zh-CN" altLang="en-US" sz="2000" b="1">
                    <a:latin typeface="Bahnschrift" panose="020B0502040204020203" charset="0"/>
                    <a:ea typeface="Arial" panose="020B0604020202020204" pitchFamily="34" charset="0"/>
                    <a:cs typeface="Bahnschrift" panose="020B0502040204020203" charset="0"/>
                    <a:sym typeface="+mn-ea"/>
                  </a:rPr>
                  <a:t>Listen and communicate the right way</a:t>
                </a:r>
                <a:endParaRPr lang="zh-CN" sz="2000" b="1">
                  <a:latin typeface="Bahnschrift" panose="020B0502040204020203" charset="0"/>
                  <a:ea typeface="Arial" panose="020B0604020202020204" pitchFamily="34" charset="0"/>
                  <a:cs typeface="Bahnschrift" panose="020B0502040204020203" charset="0"/>
                  <a:sym typeface="+mn-ea"/>
                </a:endParaRPr>
              </a:p>
            </p:txBody>
          </p:sp>
          <p:cxnSp>
            <p:nvCxnSpPr>
              <p:cNvPr id="15" name="直接连接符 14"/>
              <p:cNvCxnSpPr/>
              <p:nvPr/>
            </p:nvCxnSpPr>
            <p:spPr>
              <a:xfrm>
                <a:off x="9036" y="1901"/>
                <a:ext cx="3202" cy="0"/>
              </a:xfrm>
              <a:prstGeom prst="line">
                <a:avLst/>
              </a:prstGeom>
              <a:ln w="28575">
                <a:solidFill>
                  <a:srgbClr val="665CE6"/>
                </a:solidFill>
              </a:ln>
            </p:spPr>
            <p:style>
              <a:lnRef idx="1">
                <a:schemeClr val="accent1"/>
              </a:lnRef>
              <a:fillRef idx="0">
                <a:schemeClr val="accent1"/>
              </a:fillRef>
              <a:effectRef idx="0">
                <a:schemeClr val="accent1"/>
              </a:effectRef>
              <a:fontRef idx="minor">
                <a:schemeClr val="tx1"/>
              </a:fontRef>
            </p:style>
          </p:cxnSp>
        </p:grpSp>
        <p:sp>
          <p:nvSpPr>
            <p:cNvPr id="6" name="任意多边形 5"/>
            <p:cNvSpPr/>
            <p:nvPr/>
          </p:nvSpPr>
          <p:spPr>
            <a:xfrm>
              <a:off x="592" y="3339"/>
              <a:ext cx="7310" cy="6917"/>
            </a:xfrm>
            <a:custGeom>
              <a:avLst/>
              <a:gdLst>
                <a:gd name="adj" fmla="val 497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0" h="6917">
                  <a:moveTo>
                    <a:pt x="2515" y="0"/>
                  </a:moveTo>
                  <a:cubicBezTo>
                    <a:pt x="5163" y="0"/>
                    <a:pt x="7310" y="2147"/>
                    <a:pt x="7310" y="4795"/>
                  </a:cubicBezTo>
                  <a:cubicBezTo>
                    <a:pt x="7310" y="5540"/>
                    <a:pt x="7140" y="6245"/>
                    <a:pt x="6837" y="6874"/>
                  </a:cubicBezTo>
                  <a:lnTo>
                    <a:pt x="6816" y="6917"/>
                  </a:lnTo>
                  <a:lnTo>
                    <a:pt x="483" y="6917"/>
                  </a:lnTo>
                  <a:cubicBezTo>
                    <a:pt x="216" y="6917"/>
                    <a:pt x="0" y="6701"/>
                    <a:pt x="0" y="6434"/>
                  </a:cubicBezTo>
                  <a:lnTo>
                    <a:pt x="0" y="712"/>
                  </a:lnTo>
                  <a:lnTo>
                    <a:pt x="29" y="694"/>
                  </a:lnTo>
                  <a:cubicBezTo>
                    <a:pt x="754" y="254"/>
                    <a:pt x="1605" y="0"/>
                    <a:pt x="2515" y="0"/>
                  </a:cubicBezTo>
                  <a:close/>
                </a:path>
              </a:pathLst>
            </a:custGeom>
            <a:solidFill>
              <a:srgbClr val="DFDA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9" name="Content Placeholder 8" descr="C:\Users\Nijanthan Elangovan\Downloads\undraw_things_to_say_ewwb.pngundraw_things_to_say_ewwb"/>
          <p:cNvPicPr>
            <a:picLocks noChangeAspect="1"/>
          </p:cNvPicPr>
          <p:nvPr>
            <p:ph idx="1"/>
          </p:nvPr>
        </p:nvPicPr>
        <p:blipFill>
          <a:blip r:embed="rId1"/>
          <a:srcRect/>
          <a:stretch>
            <a:fillRect/>
          </a:stretch>
        </p:blipFill>
        <p:spPr>
          <a:xfrm>
            <a:off x="382588" y="1898650"/>
            <a:ext cx="5742940" cy="46139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2639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60650" y="1153160"/>
            <a:ext cx="7103745" cy="4747260"/>
            <a:chOff x="4190" y="1816"/>
            <a:chExt cx="11187" cy="7476"/>
          </a:xfrm>
        </p:grpSpPr>
        <p:pic>
          <p:nvPicPr>
            <p:cNvPr id="14" name="图片 13" descr="undraw_doctors_hwty"/>
            <p:cNvPicPr>
              <a:picLocks noChangeAspect="1"/>
            </p:cNvPicPr>
            <p:nvPr/>
          </p:nvPicPr>
          <p:blipFill>
            <a:blip r:embed="rId1">
              <a:lum contrast="6000"/>
            </a:blip>
            <a:srcRect l="6102" t="-420" b="15495"/>
            <a:stretch>
              <a:fillRect/>
            </a:stretch>
          </p:blipFill>
          <p:spPr>
            <a:xfrm>
              <a:off x="4190" y="1816"/>
              <a:ext cx="11187" cy="7476"/>
            </a:xfrm>
            <a:prstGeom prst="rect">
              <a:avLst/>
            </a:prstGeom>
          </p:spPr>
        </p:pic>
        <p:grpSp>
          <p:nvGrpSpPr>
            <p:cNvPr id="17" name="组合 16"/>
            <p:cNvGrpSpPr/>
            <p:nvPr/>
          </p:nvGrpSpPr>
          <p:grpSpPr>
            <a:xfrm>
              <a:off x="4843" y="2196"/>
              <a:ext cx="10260" cy="6729"/>
              <a:chOff x="4926" y="1710"/>
              <a:chExt cx="10260" cy="6729"/>
            </a:xfrm>
          </p:grpSpPr>
          <p:grpSp>
            <p:nvGrpSpPr>
              <p:cNvPr id="11" name="组合 10"/>
              <p:cNvGrpSpPr/>
              <p:nvPr/>
            </p:nvGrpSpPr>
            <p:grpSpPr>
              <a:xfrm>
                <a:off x="4926" y="4347"/>
                <a:ext cx="10260" cy="4092"/>
                <a:chOff x="4659" y="3147"/>
                <a:chExt cx="10260" cy="4092"/>
              </a:xfrm>
            </p:grpSpPr>
            <p:sp>
              <p:nvSpPr>
                <p:cNvPr id="9" name="文本框 8"/>
                <p:cNvSpPr txBox="1"/>
                <p:nvPr/>
              </p:nvSpPr>
              <p:spPr>
                <a:xfrm>
                  <a:off x="4659" y="3147"/>
                  <a:ext cx="10260" cy="4092"/>
                </a:xfrm>
                <a:prstGeom prst="rect">
                  <a:avLst/>
                </a:prstGeom>
                <a:noFill/>
              </p:spPr>
              <p:txBody>
                <a:bodyPr wrap="square" rtlCol="0">
                  <a:spAutoFit/>
                </a:bodyPr>
                <a:lstStyle/>
                <a:p>
                  <a:pPr algn="ctr"/>
                  <a:r>
                    <a:rPr lang="en-US" sz="3600">
                      <a:solidFill>
                        <a:srgbClr val="7855CF"/>
                      </a:solidFill>
                      <a:latin typeface="Couture" panose="020B0804020202020204" charset="0"/>
                      <a:cs typeface="Couture" panose="020B0804020202020204" charset="0"/>
                      <a:sym typeface="+mn-ea"/>
                    </a:rPr>
                    <a:t>STARTEGIES AND METHODS OF ADVERTISMENT</a:t>
                  </a:r>
                  <a:endParaRPr lang="zh-CN" altLang="en-US" sz="3600" cap="all">
                    <a:solidFill>
                      <a:schemeClr val="tx1">
                        <a:lumMod val="75000"/>
                        <a:lumOff val="25000"/>
                      </a:schemeClr>
                    </a:solidFill>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nvSpPr>
              <p:spPr>
                <a:xfrm>
                  <a:off x="5737" y="4479"/>
                  <a:ext cx="7723" cy="531"/>
                </a:xfrm>
                <a:prstGeom prst="rect">
                  <a:avLst/>
                </a:prstGeom>
                <a:noFill/>
              </p:spPr>
              <p:txBody>
                <a:bodyPr wrap="square" rtlCol="0">
                  <a:spAutoFit/>
                </a:bodyPr>
                <a:lstStyle/>
                <a:p>
                  <a:pPr algn="dist"/>
                  <a:endParaRPr lang="zh-CN" altLang="en-US" sz="1600" cap="all">
                    <a:solidFill>
                      <a:schemeClr val="tx1">
                        <a:lumMod val="75000"/>
                        <a:lumOff val="25000"/>
                      </a:schemeClr>
                    </a:solidFill>
                    <a:uFillTx/>
                    <a:latin typeface="Arial" panose="020B0604020202020204" pitchFamily="34" charset="0"/>
                    <a:cs typeface="Arial" panose="020B0604020202020204" pitchFamily="34" charset="0"/>
                  </a:endParaRPr>
                </a:p>
              </p:txBody>
            </p:sp>
          </p:grpSp>
          <p:sp>
            <p:nvSpPr>
              <p:cNvPr id="13" name="文本框 12"/>
              <p:cNvSpPr txBox="1"/>
              <p:nvPr/>
            </p:nvSpPr>
            <p:spPr>
              <a:xfrm>
                <a:off x="8384" y="1710"/>
                <a:ext cx="2958" cy="3052"/>
              </a:xfrm>
              <a:prstGeom prst="rect">
                <a:avLst/>
              </a:prstGeom>
              <a:noFill/>
            </p:spPr>
            <p:txBody>
              <a:bodyPr wrap="none" rtlCol="0">
                <a:spAutoFit/>
              </a:bodyPr>
              <a:lstStyle/>
              <a:p>
                <a:r>
                  <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03</a:t>
                </a:r>
                <a:endPar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grpSp>
      <p:pic>
        <p:nvPicPr>
          <p:cNvPr id="49" name="图片 48" descr="图片1"/>
          <p:cNvPicPr>
            <a:picLocks noChangeAspect="1"/>
          </p:cNvPicPr>
          <p:nvPr/>
        </p:nvPicPr>
        <p:blipFill>
          <a:blip r:embed="rId2">
            <a:lum bright="72000" contrast="-84000"/>
          </a:blip>
          <a:srcRect l="35259" b="51121"/>
          <a:stretch>
            <a:fillRect/>
          </a:stretch>
        </p:blipFill>
        <p:spPr>
          <a:xfrm flipV="1">
            <a:off x="375920" y="326390"/>
            <a:ext cx="1545590" cy="1125220"/>
          </a:xfrm>
          <a:prstGeom prst="rect">
            <a:avLst/>
          </a:prstGeom>
        </p:spPr>
      </p:pic>
      <p:sp>
        <p:nvSpPr>
          <p:cNvPr id="20" name="同心圆 19"/>
          <p:cNvSpPr/>
          <p:nvPr/>
        </p:nvSpPr>
        <p:spPr>
          <a:xfrm>
            <a:off x="929005" y="4839970"/>
            <a:ext cx="1289050" cy="128905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3">
            <a:lum bright="30000" contrast="-24000"/>
          </a:blip>
          <a:srcRect t="55237"/>
          <a:stretch>
            <a:fillRect/>
          </a:stretch>
        </p:blipFill>
        <p:spPr>
          <a:xfrm rot="5400000">
            <a:off x="10806430" y="1537970"/>
            <a:ext cx="1394460" cy="62420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p:cNvSpPr/>
          <p:nvPr/>
        </p:nvSpPr>
        <p:spPr>
          <a:xfrm>
            <a:off x="3448368" y="2092960"/>
            <a:ext cx="5205095" cy="5205095"/>
          </a:xfrm>
          <a:prstGeom prst="arc">
            <a:avLst>
              <a:gd name="adj1" fmla="val 10834583"/>
              <a:gd name="adj2" fmla="val 0"/>
            </a:avLst>
          </a:prstGeom>
          <a:ln>
            <a:solidFill>
              <a:srgbClr val="665CE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5" name="组合 44"/>
          <p:cNvGrpSpPr/>
          <p:nvPr/>
        </p:nvGrpSpPr>
        <p:grpSpPr>
          <a:xfrm>
            <a:off x="1532255" y="2284095"/>
            <a:ext cx="9833610" cy="3080385"/>
            <a:chOff x="2287" y="5949"/>
            <a:chExt cx="15486" cy="4851"/>
          </a:xfrm>
        </p:grpSpPr>
        <p:pic>
          <p:nvPicPr>
            <p:cNvPr id="5" name="图片 4" descr="checklist_"/>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39" y="6270"/>
              <a:ext cx="5930" cy="4530"/>
            </a:xfrm>
            <a:prstGeom prst="rect">
              <a:avLst/>
            </a:prstGeom>
          </p:spPr>
        </p:pic>
        <p:sp>
          <p:nvSpPr>
            <p:cNvPr id="23" name="文本框 22"/>
            <p:cNvSpPr txBox="1"/>
            <p:nvPr/>
          </p:nvSpPr>
          <p:spPr>
            <a:xfrm>
              <a:off x="3351" y="5949"/>
              <a:ext cx="4260" cy="584"/>
            </a:xfrm>
            <a:prstGeom prst="rect">
              <a:avLst/>
            </a:prstGeom>
            <a:noFill/>
          </p:spPr>
          <p:txBody>
            <a:bodyPr wrap="square" rtlCol="0" anchor="t">
              <a:spAutoFit/>
            </a:bodyPr>
            <a:lstStyle/>
            <a:p>
              <a:pPr fontAlgn="auto">
                <a:lnSpc>
                  <a:spcPct val="130000"/>
                </a:lnSpc>
              </a:pPr>
              <a:r>
                <a:rPr lang="zh-CN" sz="1400">
                  <a:latin typeface="Bahnschrift" panose="020B0502040204020203" charset="0"/>
                  <a:ea typeface="Arial" panose="020B0604020202020204" pitchFamily="34" charset="0"/>
                  <a:cs typeface="Bahnschrift" panose="020B0502040204020203" charset="0"/>
                  <a:sym typeface="+mn-ea"/>
                </a:rPr>
                <a:t>Prioritize brand building</a:t>
              </a:r>
              <a:endParaRPr lang="zh-CN" sz="1400">
                <a:latin typeface="Bahnschrift" panose="020B0502040204020203" charset="0"/>
                <a:ea typeface="Arial" panose="020B0604020202020204" pitchFamily="34" charset="0"/>
                <a:cs typeface="Bahnschrift" panose="020B0502040204020203" charset="0"/>
                <a:sym typeface="+mn-ea"/>
              </a:endParaRPr>
            </a:p>
          </p:txBody>
        </p:sp>
        <p:sp>
          <p:nvSpPr>
            <p:cNvPr id="24" name="文本框 23"/>
            <p:cNvSpPr txBox="1"/>
            <p:nvPr/>
          </p:nvSpPr>
          <p:spPr>
            <a:xfrm>
              <a:off x="2287" y="8691"/>
              <a:ext cx="3848" cy="584"/>
            </a:xfrm>
            <a:prstGeom prst="rect">
              <a:avLst/>
            </a:prstGeom>
            <a:noFill/>
          </p:spPr>
          <p:txBody>
            <a:bodyPr wrap="square" rtlCol="0" anchor="t">
              <a:spAutoFit/>
            </a:bodyPr>
            <a:lstStyle/>
            <a:p>
              <a:pPr fontAlgn="auto">
                <a:lnSpc>
                  <a:spcPct val="130000"/>
                </a:lnSpc>
              </a:pPr>
              <a:r>
                <a:rPr lang="zh-CN" sz="1400">
                  <a:latin typeface="Bahnschrift" panose="020B0502040204020203" charset="0"/>
                  <a:ea typeface="Arial" panose="020B0604020202020204" pitchFamily="34" charset="0"/>
                  <a:cs typeface="Bahnschrift" panose="020B0502040204020203" charset="0"/>
                  <a:sym typeface="+mn-ea"/>
                </a:rPr>
                <a:t>Communicate right</a:t>
              </a:r>
              <a:endParaRPr lang="zh-CN" sz="1400">
                <a:latin typeface="Bahnschrift" panose="020B0502040204020203" charset="0"/>
                <a:ea typeface="Arial" panose="020B0604020202020204" pitchFamily="34" charset="0"/>
                <a:cs typeface="Bahnschrift" panose="020B0502040204020203" charset="0"/>
                <a:sym typeface="+mn-ea"/>
              </a:endParaRPr>
            </a:p>
          </p:txBody>
        </p:sp>
        <p:sp>
          <p:nvSpPr>
            <p:cNvPr id="25" name="文本框 24"/>
            <p:cNvSpPr txBox="1"/>
            <p:nvPr/>
          </p:nvSpPr>
          <p:spPr>
            <a:xfrm>
              <a:off x="12124" y="5949"/>
              <a:ext cx="4305" cy="584"/>
            </a:xfrm>
            <a:prstGeom prst="rect">
              <a:avLst/>
            </a:prstGeom>
            <a:noFill/>
          </p:spPr>
          <p:txBody>
            <a:bodyPr wrap="square" rtlCol="0" anchor="t">
              <a:spAutoFit/>
            </a:bodyPr>
            <a:lstStyle/>
            <a:p>
              <a:pPr fontAlgn="auto">
                <a:lnSpc>
                  <a:spcPct val="130000"/>
                </a:lnSpc>
              </a:pPr>
              <a:r>
                <a:rPr lang="zh-CN" sz="1400">
                  <a:latin typeface="Bahnschrift" panose="020B0502040204020203" charset="0"/>
                  <a:ea typeface="Arial" panose="020B0604020202020204" pitchFamily="34" charset="0"/>
                  <a:cs typeface="Bahnschrift" panose="020B0502040204020203" charset="0"/>
                  <a:sym typeface="+mn-ea"/>
                </a:rPr>
                <a:t>Plan for FY21</a:t>
              </a:r>
              <a:endParaRPr lang="zh-CN" sz="1400">
                <a:latin typeface="Bahnschrift" panose="020B0502040204020203" charset="0"/>
                <a:ea typeface="Arial" panose="020B0604020202020204" pitchFamily="34" charset="0"/>
                <a:cs typeface="Bahnschrift" panose="020B0502040204020203" charset="0"/>
                <a:sym typeface="+mn-ea"/>
              </a:endParaRPr>
            </a:p>
          </p:txBody>
        </p:sp>
        <p:sp>
          <p:nvSpPr>
            <p:cNvPr id="26" name="文本框 25"/>
            <p:cNvSpPr txBox="1"/>
            <p:nvPr/>
          </p:nvSpPr>
          <p:spPr>
            <a:xfrm>
              <a:off x="13925" y="8691"/>
              <a:ext cx="3848" cy="584"/>
            </a:xfrm>
            <a:prstGeom prst="rect">
              <a:avLst/>
            </a:prstGeom>
            <a:noFill/>
          </p:spPr>
          <p:txBody>
            <a:bodyPr wrap="square" rtlCol="0" anchor="t">
              <a:spAutoFit/>
            </a:bodyPr>
            <a:lstStyle/>
            <a:p>
              <a:pPr indent="0" fontAlgn="auto">
                <a:lnSpc>
                  <a:spcPct val="130000"/>
                </a:lnSpc>
              </a:pPr>
              <a:r>
                <a:rPr lang="zh-CN" sz="1400">
                  <a:latin typeface="Bahnschrift" panose="020B0502040204020203" charset="0"/>
                  <a:ea typeface="Arial" panose="020B0604020202020204" pitchFamily="34" charset="0"/>
                  <a:cs typeface="Bahnschrift" panose="020B0502040204020203" charset="0"/>
                  <a:sym typeface="+mn-ea"/>
                </a:rPr>
                <a:t>Strategize for long term</a:t>
              </a:r>
              <a:endParaRPr lang="zh-CN" sz="1400">
                <a:latin typeface="Bahnschrift" panose="020B0502040204020203" charset="0"/>
                <a:ea typeface="Arial" panose="020B0604020202020204" pitchFamily="34" charset="0"/>
                <a:cs typeface="Bahnschrift" panose="020B0502040204020203" charset="0"/>
                <a:sym typeface="+mn-ea"/>
              </a:endParaRPr>
            </a:p>
          </p:txBody>
        </p:sp>
        <p:grpSp>
          <p:nvGrpSpPr>
            <p:cNvPr id="30" name="组合 29"/>
            <p:cNvGrpSpPr/>
            <p:nvPr/>
          </p:nvGrpSpPr>
          <p:grpSpPr>
            <a:xfrm>
              <a:off x="5024" y="8691"/>
              <a:ext cx="660" cy="660"/>
              <a:chOff x="9211" y="-2871"/>
              <a:chExt cx="660" cy="660"/>
            </a:xfrm>
          </p:grpSpPr>
          <p:sp>
            <p:nvSpPr>
              <p:cNvPr id="27" name="椭圆 26"/>
              <p:cNvSpPr/>
              <p:nvPr/>
            </p:nvSpPr>
            <p:spPr>
              <a:xfrm>
                <a:off x="9401" y="-2681"/>
                <a:ext cx="280" cy="280"/>
              </a:xfrm>
              <a:prstGeom prst="ellipse">
                <a:avLst/>
              </a:prstGeom>
              <a:solidFill>
                <a:srgbClr val="665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211" y="-2871"/>
                <a:ext cx="660" cy="660"/>
              </a:xfrm>
              <a:prstGeom prst="ellipse">
                <a:avLst/>
              </a:prstGeom>
              <a:solidFill>
                <a:srgbClr val="665CE6">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584" y="6131"/>
              <a:ext cx="660" cy="660"/>
              <a:chOff x="9211" y="-2871"/>
              <a:chExt cx="660" cy="660"/>
            </a:xfrm>
          </p:grpSpPr>
          <p:sp>
            <p:nvSpPr>
              <p:cNvPr id="32" name="椭圆 31"/>
              <p:cNvSpPr/>
              <p:nvPr/>
            </p:nvSpPr>
            <p:spPr>
              <a:xfrm>
                <a:off x="9401" y="-2681"/>
                <a:ext cx="280" cy="280"/>
              </a:xfrm>
              <a:prstGeom prst="ellipse">
                <a:avLst/>
              </a:prstGeom>
              <a:solidFill>
                <a:srgbClr val="665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211" y="-2871"/>
                <a:ext cx="660" cy="660"/>
              </a:xfrm>
              <a:prstGeom prst="ellipse">
                <a:avLst/>
              </a:prstGeom>
              <a:solidFill>
                <a:srgbClr val="665CE6">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1464" y="6131"/>
              <a:ext cx="660" cy="660"/>
              <a:chOff x="9211" y="-2871"/>
              <a:chExt cx="660" cy="660"/>
            </a:xfrm>
          </p:grpSpPr>
          <p:sp>
            <p:nvSpPr>
              <p:cNvPr id="39" name="椭圆 38"/>
              <p:cNvSpPr/>
              <p:nvPr/>
            </p:nvSpPr>
            <p:spPr>
              <a:xfrm>
                <a:off x="9401" y="-2681"/>
                <a:ext cx="280" cy="280"/>
              </a:xfrm>
              <a:prstGeom prst="ellipse">
                <a:avLst/>
              </a:prstGeom>
              <a:solidFill>
                <a:srgbClr val="665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211" y="-2871"/>
                <a:ext cx="660" cy="660"/>
              </a:xfrm>
              <a:prstGeom prst="ellipse">
                <a:avLst/>
              </a:prstGeom>
              <a:solidFill>
                <a:srgbClr val="665CE6">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3141" y="8691"/>
              <a:ext cx="660" cy="660"/>
              <a:chOff x="9211" y="-2871"/>
              <a:chExt cx="660" cy="660"/>
            </a:xfrm>
          </p:grpSpPr>
          <p:sp>
            <p:nvSpPr>
              <p:cNvPr id="42" name="椭圆 41"/>
              <p:cNvSpPr/>
              <p:nvPr/>
            </p:nvSpPr>
            <p:spPr>
              <a:xfrm>
                <a:off x="9401" y="-2681"/>
                <a:ext cx="280" cy="280"/>
              </a:xfrm>
              <a:prstGeom prst="ellipse">
                <a:avLst/>
              </a:prstGeom>
              <a:solidFill>
                <a:srgbClr val="665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211" y="-2871"/>
                <a:ext cx="660" cy="660"/>
              </a:xfrm>
              <a:prstGeom prst="ellipse">
                <a:avLst/>
              </a:prstGeom>
              <a:solidFill>
                <a:srgbClr val="665CE6">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0" name="图片 49" descr="图片2"/>
          <p:cNvPicPr>
            <a:picLocks noChangeAspect="1"/>
          </p:cNvPicPr>
          <p:nvPr/>
        </p:nvPicPr>
        <p:blipFill>
          <a:blip r:embed="rId3">
            <a:lum bright="24000" contrast="-12000"/>
          </a:blip>
          <a:srcRect t="55237"/>
          <a:stretch>
            <a:fillRect/>
          </a:stretch>
        </p:blipFill>
        <p:spPr>
          <a:xfrm rot="16200000">
            <a:off x="-450850" y="1498600"/>
            <a:ext cx="2992120" cy="1339215"/>
          </a:xfrm>
          <a:prstGeom prst="rect">
            <a:avLst/>
          </a:prstGeom>
        </p:spPr>
      </p:pic>
      <p:pic>
        <p:nvPicPr>
          <p:cNvPr id="44" name="图片 43" descr="图片2"/>
          <p:cNvPicPr>
            <a:picLocks noChangeAspect="1"/>
          </p:cNvPicPr>
          <p:nvPr/>
        </p:nvPicPr>
        <p:blipFill>
          <a:blip r:embed="rId3">
            <a:lum bright="24000" contrast="-12000"/>
          </a:blip>
          <a:srcRect t="55237"/>
          <a:stretch>
            <a:fillRect/>
          </a:stretch>
        </p:blipFill>
        <p:spPr>
          <a:xfrm>
            <a:off x="9739630" y="345440"/>
            <a:ext cx="1292860" cy="57848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图片2"/>
          <p:cNvPicPr>
            <a:picLocks noChangeAspect="1"/>
          </p:cNvPicPr>
          <p:nvPr/>
        </p:nvPicPr>
        <p:blipFill>
          <a:blip r:embed="rId1">
            <a:lum bright="24000" contrast="-12000"/>
          </a:blip>
          <a:srcRect t="55237"/>
          <a:stretch>
            <a:fillRect/>
          </a:stretch>
        </p:blipFill>
        <p:spPr>
          <a:xfrm>
            <a:off x="9739630" y="345440"/>
            <a:ext cx="1292860" cy="578485"/>
          </a:xfrm>
          <a:prstGeom prst="rect">
            <a:avLst/>
          </a:prstGeom>
        </p:spPr>
      </p:pic>
      <p:grpSp>
        <p:nvGrpSpPr>
          <p:cNvPr id="6" name="组合 5"/>
          <p:cNvGrpSpPr/>
          <p:nvPr/>
        </p:nvGrpSpPr>
        <p:grpSpPr>
          <a:xfrm>
            <a:off x="683830" y="1031875"/>
            <a:ext cx="10713720" cy="4336415"/>
            <a:chOff x="1035" y="2949"/>
            <a:chExt cx="16872" cy="6829"/>
          </a:xfrm>
        </p:grpSpPr>
        <p:pic>
          <p:nvPicPr>
            <p:cNvPr id="16" name="图片 15" descr="C:\Users\Nijanthan Elangovan\Downloads\undraw_prioritise_tgdh.pngundraw_prioritise_tgdh"/>
            <p:cNvPicPr>
              <a:picLocks noChangeAspect="1"/>
            </p:cNvPicPr>
            <p:nvPr/>
          </p:nvPicPr>
          <p:blipFill>
            <a:blip r:embed="rId2"/>
            <a:srcRect/>
            <a:stretch>
              <a:fillRect/>
            </a:stretch>
          </p:blipFill>
          <p:spPr>
            <a:xfrm>
              <a:off x="1035" y="4888"/>
              <a:ext cx="6017" cy="4890"/>
            </a:xfrm>
            <a:prstGeom prst="rect">
              <a:avLst/>
            </a:prstGeom>
          </p:spPr>
        </p:pic>
        <p:sp>
          <p:nvSpPr>
            <p:cNvPr id="100" name="文本框 99"/>
            <p:cNvSpPr txBox="1"/>
            <p:nvPr/>
          </p:nvSpPr>
          <p:spPr>
            <a:xfrm>
              <a:off x="6733" y="5686"/>
              <a:ext cx="11174" cy="2785"/>
            </a:xfrm>
            <a:prstGeom prst="rect">
              <a:avLst/>
            </a:prstGeom>
            <a:noFill/>
            <a:ln w="9525">
              <a:noFill/>
            </a:ln>
          </p:spPr>
          <p:txBody>
            <a:bodyPr wrap="square">
              <a:spAutoFit/>
            </a:bodyPr>
            <a:lstStyle/>
            <a:p>
              <a:pPr indent="0" fontAlgn="auto">
                <a:lnSpc>
                  <a:spcPct val="130000"/>
                </a:lnSpc>
                <a:buNone/>
              </a:pPr>
              <a:r>
                <a:rPr lang="zh-CN" sz="1400" b="0">
                  <a:latin typeface="Bahnschrift" panose="020B0502040204020203" charset="0"/>
                  <a:ea typeface="Arial" panose="020B0604020202020204" pitchFamily="34" charset="0"/>
                  <a:cs typeface="Bahnschrift" panose="020B0502040204020203" charset="0"/>
                </a:rPr>
                <a:t>Increased TV and OTT viewership, reduced advertiser clutter and potentially lower rates due to lower demand, make for the perfect time to invest in brand building (rather than cutting spends). Monies earmarked for BTL can be redirected to deploy on media as consumer promos, offers, etc. are on a backburner. One way to execute brand building would be to explore higher ACDs (average commercial durations) with aspirational storytelling to drive salience.</a:t>
              </a:r>
              <a:endParaRPr lang="zh-CN" sz="1400" b="0">
                <a:latin typeface="Bahnschrift" panose="020B0502040204020203" charset="0"/>
                <a:ea typeface="Arial" panose="020B0604020202020204" pitchFamily="34" charset="0"/>
                <a:cs typeface="Bahnschrift" panose="020B0502040204020203" charset="0"/>
              </a:endParaRPr>
            </a:p>
          </p:txBody>
        </p:sp>
        <p:grpSp>
          <p:nvGrpSpPr>
            <p:cNvPr id="27" name="组合 26"/>
            <p:cNvGrpSpPr/>
            <p:nvPr/>
          </p:nvGrpSpPr>
          <p:grpSpPr>
            <a:xfrm>
              <a:off x="1305" y="2949"/>
              <a:ext cx="16507" cy="1161"/>
              <a:chOff x="2260" y="4215"/>
              <a:chExt cx="14729" cy="1161"/>
            </a:xfrm>
          </p:grpSpPr>
          <p:sp>
            <p:nvSpPr>
              <p:cNvPr id="7" name="圆角矩形 25"/>
              <p:cNvSpPr/>
              <p:nvPr/>
            </p:nvSpPr>
            <p:spPr>
              <a:xfrm>
                <a:off x="2260" y="4215"/>
                <a:ext cx="14729" cy="1161"/>
              </a:xfrm>
              <a:prstGeom prst="roundRect">
                <a:avLst>
                  <a:gd name="adj" fmla="val 26794"/>
                </a:avLst>
              </a:prstGeom>
              <a:gradFill>
                <a:gsLst>
                  <a:gs pos="0">
                    <a:srgbClr val="B183FD"/>
                  </a:gs>
                  <a:gs pos="100000">
                    <a:srgbClr val="665CE6">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7"/>
              <p:cNvSpPr txBox="1"/>
              <p:nvPr/>
            </p:nvSpPr>
            <p:spPr>
              <a:xfrm>
                <a:off x="2651" y="4362"/>
                <a:ext cx="13948" cy="710"/>
              </a:xfrm>
              <a:prstGeom prst="rect">
                <a:avLst/>
              </a:prstGeom>
              <a:noFill/>
            </p:spPr>
            <p:txBody>
              <a:bodyPr wrap="square" rtlCol="0" anchor="t">
                <a:spAutoFit/>
              </a:bodyPr>
              <a:p>
                <a:pPr algn="ctr">
                  <a:lnSpc>
                    <a:spcPct val="130000"/>
                  </a:lnSpc>
                </a:pPr>
                <a:r>
                  <a:rPr lang="zh-CN">
                    <a:solidFill>
                      <a:schemeClr val="bg1"/>
                    </a:solidFill>
                    <a:latin typeface="Couture" panose="020B0804020202020204" charset="0"/>
                    <a:ea typeface="Arial" panose="020B0604020202020204" pitchFamily="34" charset="0"/>
                    <a:cs typeface="Couture" panose="020B0804020202020204" charset="0"/>
                    <a:sym typeface="+mn-ea"/>
                  </a:rPr>
                  <a:t>Prioritize brand building</a:t>
                </a:r>
                <a:endParaRPr lang="zh-CN">
                  <a:solidFill>
                    <a:schemeClr val="bg1"/>
                  </a:solidFill>
                  <a:latin typeface="Couture" panose="020B0804020202020204" charset="0"/>
                  <a:ea typeface="Arial" panose="020B0604020202020204" pitchFamily="34" charset="0"/>
                  <a:cs typeface="Couture" panose="020B0804020202020204" charset="0"/>
                  <a:sym typeface="+mn-ea"/>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Users\Nijanthan Elangovan\Downloads\undraw_online_calendar_kvu2.pngundraw_online_calendar_kvu2"/>
          <p:cNvPicPr>
            <a:picLocks noChangeAspect="1"/>
          </p:cNvPicPr>
          <p:nvPr/>
        </p:nvPicPr>
        <p:blipFill>
          <a:blip r:embed="rId1"/>
          <a:srcRect/>
          <a:stretch>
            <a:fillRect/>
          </a:stretch>
        </p:blipFill>
        <p:spPr>
          <a:xfrm>
            <a:off x="375920" y="2255520"/>
            <a:ext cx="4518660" cy="2814320"/>
          </a:xfrm>
          <a:prstGeom prst="rect">
            <a:avLst/>
          </a:prstGeom>
        </p:spPr>
      </p:pic>
      <p:pic>
        <p:nvPicPr>
          <p:cNvPr id="44" name="图片 43"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sp>
        <p:nvSpPr>
          <p:cNvPr id="100" name="文本框 99"/>
          <p:cNvSpPr txBox="1"/>
          <p:nvPr/>
        </p:nvSpPr>
        <p:spPr>
          <a:xfrm>
            <a:off x="4554220" y="2545080"/>
            <a:ext cx="7095490" cy="1768475"/>
          </a:xfrm>
          <a:prstGeom prst="rect">
            <a:avLst/>
          </a:prstGeom>
          <a:noFill/>
          <a:ln w="9525">
            <a:noFill/>
          </a:ln>
        </p:spPr>
        <p:txBody>
          <a:bodyPr wrap="square">
            <a:spAutoFit/>
          </a:bodyPr>
          <a:lstStyle/>
          <a:p>
            <a:pPr indent="0" fontAlgn="auto">
              <a:lnSpc>
                <a:spcPct val="130000"/>
              </a:lnSpc>
              <a:buNone/>
            </a:pPr>
            <a:r>
              <a:rPr lang="zh-CN" sz="1400" b="0">
                <a:latin typeface="Bahnschrift" panose="020B0502040204020203" charset="0"/>
                <a:ea typeface="Arial" panose="020B0604020202020204" pitchFamily="34" charset="0"/>
                <a:cs typeface="Bahnschrift" panose="020B0502040204020203" charset="0"/>
              </a:rPr>
              <a:t>Media strategy should be redefined to be in line with the inevitable disruptions in content consumption. Organizations should utilize this time to ramp up media knowledge across levels, with a special focus on digital, to enable better decision making – internal experts can engage the wider organization through webinars and digital workshops. This downtime can be effectively utilized to address long pending questions on beefing up digital –in terms of spends, effectiveness and capabilities.</a:t>
            </a:r>
            <a:endParaRPr lang="zh-CN" sz="1400" b="0">
              <a:latin typeface="Bahnschrift" panose="020B0502040204020203" charset="0"/>
              <a:ea typeface="Arial" panose="020B0604020202020204" pitchFamily="34" charset="0"/>
              <a:cs typeface="Bahnschrift" panose="020B0502040204020203" charset="0"/>
            </a:endParaRPr>
          </a:p>
        </p:txBody>
      </p:sp>
      <p:grpSp>
        <p:nvGrpSpPr>
          <p:cNvPr id="27" name="组合 26"/>
          <p:cNvGrpSpPr/>
          <p:nvPr/>
        </p:nvGrpSpPr>
        <p:grpSpPr>
          <a:xfrm rot="0">
            <a:off x="855345" y="1031875"/>
            <a:ext cx="10481945" cy="737235"/>
            <a:chOff x="2260" y="4215"/>
            <a:chExt cx="14729" cy="1161"/>
          </a:xfrm>
        </p:grpSpPr>
        <p:sp>
          <p:nvSpPr>
            <p:cNvPr id="7" name="圆角矩形 25"/>
            <p:cNvSpPr/>
            <p:nvPr/>
          </p:nvSpPr>
          <p:spPr>
            <a:xfrm>
              <a:off x="2260" y="4215"/>
              <a:ext cx="14729" cy="1161"/>
            </a:xfrm>
            <a:prstGeom prst="roundRect">
              <a:avLst>
                <a:gd name="adj" fmla="val 26794"/>
              </a:avLst>
            </a:prstGeom>
            <a:gradFill>
              <a:gsLst>
                <a:gs pos="0">
                  <a:srgbClr val="B183FD"/>
                </a:gs>
                <a:gs pos="100000">
                  <a:srgbClr val="665CE6">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7"/>
            <p:cNvSpPr txBox="1"/>
            <p:nvPr/>
          </p:nvSpPr>
          <p:spPr>
            <a:xfrm>
              <a:off x="2651" y="4362"/>
              <a:ext cx="13948" cy="710"/>
            </a:xfrm>
            <a:prstGeom prst="rect">
              <a:avLst/>
            </a:prstGeom>
            <a:noFill/>
          </p:spPr>
          <p:txBody>
            <a:bodyPr wrap="square" rtlCol="0" anchor="t">
              <a:spAutoFit/>
            </a:bodyPr>
            <a:p>
              <a:pPr indent="0" algn="ctr" fontAlgn="auto">
                <a:lnSpc>
                  <a:spcPct val="130000"/>
                </a:lnSpc>
              </a:pPr>
              <a:r>
                <a:rPr lang="zh-CN">
                  <a:solidFill>
                    <a:schemeClr val="bg1"/>
                  </a:solidFill>
                  <a:latin typeface="Couture" panose="020B0804020202020204" charset="0"/>
                  <a:ea typeface="Arial" panose="020B0604020202020204" pitchFamily="34" charset="0"/>
                  <a:cs typeface="Couture" panose="020B0804020202020204" charset="0"/>
                  <a:sym typeface="+mn-ea"/>
                </a:rPr>
                <a:t>Strategize for long term</a:t>
              </a:r>
              <a:endParaRPr lang="zh-CN">
                <a:solidFill>
                  <a:schemeClr val="bg1"/>
                </a:solidFill>
                <a:latin typeface="Couture" panose="020B0804020202020204" charset="0"/>
                <a:ea typeface="Arial" panose="020B0604020202020204" pitchFamily="34" charset="0"/>
                <a:cs typeface="Couture" panose="020B0804020202020204" charset="0"/>
                <a:sym typeface="+mn-ea"/>
              </a:endParaRPr>
            </a:p>
          </p:txBody>
        </p:sp>
      </p:gr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图片2"/>
          <p:cNvPicPr>
            <a:picLocks noChangeAspect="1"/>
          </p:cNvPicPr>
          <p:nvPr/>
        </p:nvPicPr>
        <p:blipFill>
          <a:blip r:embed="rId1">
            <a:lum bright="24000" contrast="-12000"/>
          </a:blip>
          <a:srcRect t="55237"/>
          <a:stretch>
            <a:fillRect/>
          </a:stretch>
        </p:blipFill>
        <p:spPr>
          <a:xfrm>
            <a:off x="9739630" y="345440"/>
            <a:ext cx="1292860" cy="578485"/>
          </a:xfrm>
          <a:prstGeom prst="rect">
            <a:avLst/>
          </a:prstGeom>
        </p:spPr>
      </p:pic>
      <p:grpSp>
        <p:nvGrpSpPr>
          <p:cNvPr id="6" name="组合 5"/>
          <p:cNvGrpSpPr/>
          <p:nvPr/>
        </p:nvGrpSpPr>
        <p:grpSpPr>
          <a:xfrm>
            <a:off x="854010" y="1031875"/>
            <a:ext cx="10483215" cy="4144645"/>
            <a:chOff x="1303" y="2949"/>
            <a:chExt cx="16509" cy="6527"/>
          </a:xfrm>
        </p:grpSpPr>
        <p:sp>
          <p:nvSpPr>
            <p:cNvPr id="100" name="文本框 99"/>
            <p:cNvSpPr txBox="1"/>
            <p:nvPr/>
          </p:nvSpPr>
          <p:spPr>
            <a:xfrm>
              <a:off x="6638" y="5624"/>
              <a:ext cx="11174" cy="3666"/>
            </a:xfrm>
            <a:prstGeom prst="rect">
              <a:avLst/>
            </a:prstGeom>
            <a:noFill/>
            <a:ln w="9525">
              <a:noFill/>
            </a:ln>
          </p:spPr>
          <p:txBody>
            <a:bodyPr wrap="square">
              <a:spAutoFit/>
            </a:bodyPr>
            <a:lstStyle/>
            <a:p>
              <a:pPr indent="0" fontAlgn="auto">
                <a:lnSpc>
                  <a:spcPct val="130000"/>
                </a:lnSpc>
                <a:buNone/>
              </a:pPr>
              <a:r>
                <a:rPr lang="zh-CN" sz="1400" b="0">
                  <a:latin typeface="Bahnschrift" panose="020B0502040204020203" charset="0"/>
                  <a:ea typeface="Arial" panose="020B0604020202020204" pitchFamily="34" charset="0"/>
                  <a:cs typeface="Bahnschrift" panose="020B0502040204020203" charset="0"/>
                </a:rPr>
                <a:t>With a constantly evolving situation and no clear timeline by which we will emerge out of the pandemic, brands need to engage in rigorous scenario-based planning assuming different timelines of recovery, changes in consumer behavior and modified budgets. Advertisers need to adopt a digital first approach as we adapt to a ‘new-normal’. To ensure opportunity and reality are balanced, media plans also need to be aligned with business strategy, such as timing of non-essentials demand returning to peak levels, investments in brand building on the back of cheaper inventories, allocation for bringing back the older imagery and recall levels, etc.</a:t>
              </a:r>
              <a:endParaRPr lang="zh-CN" sz="1400" b="0">
                <a:latin typeface="Bahnschrift" panose="020B0502040204020203" charset="0"/>
                <a:ea typeface="Arial" panose="020B0604020202020204" pitchFamily="34" charset="0"/>
                <a:cs typeface="Bahnschrift" panose="020B0502040204020203" charset="0"/>
              </a:endParaRPr>
            </a:p>
          </p:txBody>
        </p:sp>
        <p:pic>
          <p:nvPicPr>
            <p:cNvPr id="16" name="图片 15" descr="C:\Users\Nijanthan Elangovan\Downloads\undraw_moving_forward_lhhd.pngundraw_moving_forward_lhhd"/>
            <p:cNvPicPr>
              <a:picLocks noChangeAspect="1"/>
            </p:cNvPicPr>
            <p:nvPr/>
          </p:nvPicPr>
          <p:blipFill>
            <a:blip r:embed="rId2"/>
            <a:srcRect/>
            <a:stretch>
              <a:fillRect/>
            </a:stretch>
          </p:blipFill>
          <p:spPr>
            <a:xfrm>
              <a:off x="1303" y="5624"/>
              <a:ext cx="5335" cy="3852"/>
            </a:xfrm>
            <a:prstGeom prst="rect">
              <a:avLst/>
            </a:prstGeom>
          </p:spPr>
        </p:pic>
        <p:grpSp>
          <p:nvGrpSpPr>
            <p:cNvPr id="27" name="组合 26"/>
            <p:cNvGrpSpPr/>
            <p:nvPr/>
          </p:nvGrpSpPr>
          <p:grpSpPr>
            <a:xfrm>
              <a:off x="1305" y="2949"/>
              <a:ext cx="16507" cy="1161"/>
              <a:chOff x="2260" y="4215"/>
              <a:chExt cx="14729" cy="1161"/>
            </a:xfrm>
          </p:grpSpPr>
          <p:sp>
            <p:nvSpPr>
              <p:cNvPr id="7" name="圆角矩形 25"/>
              <p:cNvSpPr/>
              <p:nvPr/>
            </p:nvSpPr>
            <p:spPr>
              <a:xfrm>
                <a:off x="2260" y="4215"/>
                <a:ext cx="14729" cy="1161"/>
              </a:xfrm>
              <a:prstGeom prst="roundRect">
                <a:avLst>
                  <a:gd name="adj" fmla="val 26794"/>
                </a:avLst>
              </a:prstGeom>
              <a:gradFill>
                <a:gsLst>
                  <a:gs pos="0">
                    <a:srgbClr val="B183FD"/>
                  </a:gs>
                  <a:gs pos="100000">
                    <a:srgbClr val="665CE6">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7"/>
              <p:cNvSpPr txBox="1"/>
              <p:nvPr/>
            </p:nvSpPr>
            <p:spPr>
              <a:xfrm>
                <a:off x="2651" y="4362"/>
                <a:ext cx="13948" cy="710"/>
              </a:xfrm>
              <a:prstGeom prst="rect">
                <a:avLst/>
              </a:prstGeom>
              <a:noFill/>
            </p:spPr>
            <p:txBody>
              <a:bodyPr wrap="square" rtlCol="0" anchor="t">
                <a:spAutoFit/>
              </a:bodyPr>
              <a:p>
                <a:pPr algn="ctr" fontAlgn="auto">
                  <a:lnSpc>
                    <a:spcPct val="130000"/>
                  </a:lnSpc>
                </a:pPr>
                <a:r>
                  <a:rPr lang="zh-CN">
                    <a:solidFill>
                      <a:schemeClr val="bg1"/>
                    </a:solidFill>
                    <a:latin typeface="Couture" panose="020B0804020202020204" charset="0"/>
                    <a:ea typeface="Arial" panose="020B0604020202020204" pitchFamily="34" charset="0"/>
                    <a:cs typeface="Couture" panose="020B0804020202020204" charset="0"/>
                    <a:sym typeface="+mn-ea"/>
                  </a:rPr>
                  <a:t>Plan for FY21</a:t>
                </a:r>
                <a:endParaRPr lang="zh-CN">
                  <a:solidFill>
                    <a:schemeClr val="bg1"/>
                  </a:solidFill>
                  <a:latin typeface="Couture" panose="020B0804020202020204" charset="0"/>
                  <a:ea typeface="Arial" panose="020B0604020202020204" pitchFamily="34" charset="0"/>
                  <a:cs typeface="Couture" panose="020B0804020202020204" charset="0"/>
                  <a:sym typeface="+mn-ea"/>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图片2"/>
          <p:cNvPicPr>
            <a:picLocks noChangeAspect="1"/>
          </p:cNvPicPr>
          <p:nvPr/>
        </p:nvPicPr>
        <p:blipFill>
          <a:blip r:embed="rId1">
            <a:lum bright="24000" contrast="-12000"/>
          </a:blip>
          <a:srcRect t="55237"/>
          <a:stretch>
            <a:fillRect/>
          </a:stretch>
        </p:blipFill>
        <p:spPr>
          <a:xfrm>
            <a:off x="9739630" y="345440"/>
            <a:ext cx="1292860" cy="578485"/>
          </a:xfrm>
          <a:prstGeom prst="rect">
            <a:avLst/>
          </a:prstGeom>
        </p:spPr>
      </p:pic>
      <p:grpSp>
        <p:nvGrpSpPr>
          <p:cNvPr id="6" name="组合 5"/>
          <p:cNvGrpSpPr/>
          <p:nvPr/>
        </p:nvGrpSpPr>
        <p:grpSpPr>
          <a:xfrm>
            <a:off x="548575" y="1031875"/>
            <a:ext cx="10788650" cy="4184650"/>
            <a:chOff x="822" y="2949"/>
            <a:chExt cx="16990" cy="6590"/>
          </a:xfrm>
        </p:grpSpPr>
        <p:pic>
          <p:nvPicPr>
            <p:cNvPr id="16" name="图片 15" descr="C:\Users\Nijanthan Elangovan\Downloads\undraw_code_typing_7jnv.pngundraw_code_typing_7jnv"/>
            <p:cNvPicPr>
              <a:picLocks noChangeAspect="1"/>
            </p:cNvPicPr>
            <p:nvPr/>
          </p:nvPicPr>
          <p:blipFill>
            <a:blip r:embed="rId2"/>
            <a:srcRect/>
            <a:stretch>
              <a:fillRect/>
            </a:stretch>
          </p:blipFill>
          <p:spPr>
            <a:xfrm>
              <a:off x="822" y="4947"/>
              <a:ext cx="6184" cy="4592"/>
            </a:xfrm>
            <a:prstGeom prst="rect">
              <a:avLst/>
            </a:prstGeom>
          </p:spPr>
        </p:pic>
        <p:sp>
          <p:nvSpPr>
            <p:cNvPr id="100" name="文本框 99"/>
            <p:cNvSpPr txBox="1"/>
            <p:nvPr/>
          </p:nvSpPr>
          <p:spPr>
            <a:xfrm>
              <a:off x="6638" y="5306"/>
              <a:ext cx="11174" cy="4106"/>
            </a:xfrm>
            <a:prstGeom prst="rect">
              <a:avLst/>
            </a:prstGeom>
            <a:noFill/>
            <a:ln w="9525">
              <a:noFill/>
            </a:ln>
          </p:spPr>
          <p:txBody>
            <a:bodyPr wrap="square">
              <a:spAutoFit/>
            </a:bodyPr>
            <a:lstStyle/>
            <a:p>
              <a:pPr indent="0" fontAlgn="auto">
                <a:lnSpc>
                  <a:spcPct val="130000"/>
                </a:lnSpc>
                <a:buNone/>
              </a:pPr>
              <a:r>
                <a:rPr lang="zh-CN" sz="1400" b="0">
                  <a:latin typeface="Bahnschrift" panose="020B0502040204020203" charset="0"/>
                  <a:ea typeface="Arial" panose="020B0604020202020204" pitchFamily="34" charset="0"/>
                  <a:cs typeface="Bahnschrift" panose="020B0502040204020203" charset="0"/>
                </a:rPr>
                <a:t>Advertisers need to ensure that messaging is appropriate and distinctive given the heightened sensitivity of consumers and focus on safety and care in most of the messaging. Communication should come across as informative and helpful and advertisers should be wary of being noticed as opportunistic and exploitative. Brand should re-align messaging around “new” core consumer values – safety, security, comfort and health. Additionally, with the advent of fake news and misinformation, it is of vital importance to ensure the brand image is not compromised by ads appearing across such content – use trusted channels on TV and extensive whitelisting and other brand safety measures on digital.</a:t>
              </a:r>
              <a:endParaRPr lang="zh-CN" sz="1400" b="0">
                <a:latin typeface="Bahnschrift" panose="020B0502040204020203" charset="0"/>
                <a:ea typeface="Arial" panose="020B0604020202020204" pitchFamily="34" charset="0"/>
                <a:cs typeface="Bahnschrift" panose="020B0502040204020203" charset="0"/>
              </a:endParaRPr>
            </a:p>
          </p:txBody>
        </p:sp>
        <p:grpSp>
          <p:nvGrpSpPr>
            <p:cNvPr id="27" name="组合 26"/>
            <p:cNvGrpSpPr/>
            <p:nvPr/>
          </p:nvGrpSpPr>
          <p:grpSpPr>
            <a:xfrm>
              <a:off x="1305" y="2949"/>
              <a:ext cx="16507" cy="1161"/>
              <a:chOff x="2260" y="4215"/>
              <a:chExt cx="14729" cy="1161"/>
            </a:xfrm>
          </p:grpSpPr>
          <p:sp>
            <p:nvSpPr>
              <p:cNvPr id="7" name="圆角矩形 25"/>
              <p:cNvSpPr/>
              <p:nvPr/>
            </p:nvSpPr>
            <p:spPr>
              <a:xfrm>
                <a:off x="2260" y="4215"/>
                <a:ext cx="14729" cy="1161"/>
              </a:xfrm>
              <a:prstGeom prst="roundRect">
                <a:avLst>
                  <a:gd name="adj" fmla="val 26794"/>
                </a:avLst>
              </a:prstGeom>
              <a:gradFill>
                <a:gsLst>
                  <a:gs pos="0">
                    <a:srgbClr val="B183FD"/>
                  </a:gs>
                  <a:gs pos="100000">
                    <a:srgbClr val="665CE6">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7"/>
              <p:cNvSpPr txBox="1"/>
              <p:nvPr/>
            </p:nvSpPr>
            <p:spPr>
              <a:xfrm>
                <a:off x="2651" y="4362"/>
                <a:ext cx="13948" cy="710"/>
              </a:xfrm>
              <a:prstGeom prst="rect">
                <a:avLst/>
              </a:prstGeom>
              <a:noFill/>
            </p:spPr>
            <p:txBody>
              <a:bodyPr wrap="square" rtlCol="0" anchor="t">
                <a:spAutoFit/>
              </a:bodyPr>
              <a:p>
                <a:pPr algn="ctr" fontAlgn="auto">
                  <a:lnSpc>
                    <a:spcPct val="130000"/>
                  </a:lnSpc>
                </a:pPr>
                <a:r>
                  <a:rPr lang="zh-CN">
                    <a:solidFill>
                      <a:schemeClr val="bg1"/>
                    </a:solidFill>
                    <a:latin typeface="Couture" panose="020B0804020202020204" charset="0"/>
                    <a:ea typeface="Arial" panose="020B0604020202020204" pitchFamily="34" charset="0"/>
                    <a:cs typeface="Couture" panose="020B0804020202020204" charset="0"/>
                    <a:sym typeface="+mn-ea"/>
                  </a:rPr>
                  <a:t>Communicate right</a:t>
                </a:r>
                <a:endParaRPr lang="zh-CN">
                  <a:solidFill>
                    <a:schemeClr val="bg1"/>
                  </a:solidFill>
                  <a:latin typeface="Couture" panose="020B0804020202020204" charset="0"/>
                  <a:ea typeface="Arial" panose="020B0604020202020204" pitchFamily="34" charset="0"/>
                  <a:cs typeface="Couture" panose="020B0804020202020204" charset="0"/>
                  <a:sym typeface="+mn-ea"/>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2639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60650" y="1153160"/>
            <a:ext cx="7103745" cy="4747260"/>
            <a:chOff x="4190" y="1816"/>
            <a:chExt cx="11187" cy="7476"/>
          </a:xfrm>
        </p:grpSpPr>
        <p:pic>
          <p:nvPicPr>
            <p:cNvPr id="14" name="图片 13" descr="undraw_doctors_hwty"/>
            <p:cNvPicPr>
              <a:picLocks noChangeAspect="1"/>
            </p:cNvPicPr>
            <p:nvPr/>
          </p:nvPicPr>
          <p:blipFill>
            <a:blip r:embed="rId1">
              <a:lum contrast="6000"/>
            </a:blip>
            <a:srcRect l="6102" t="-420" b="15495"/>
            <a:stretch>
              <a:fillRect/>
            </a:stretch>
          </p:blipFill>
          <p:spPr>
            <a:xfrm>
              <a:off x="4190" y="1816"/>
              <a:ext cx="11187" cy="7476"/>
            </a:xfrm>
            <a:prstGeom prst="rect">
              <a:avLst/>
            </a:prstGeom>
          </p:spPr>
        </p:pic>
        <p:grpSp>
          <p:nvGrpSpPr>
            <p:cNvPr id="17" name="组合 16"/>
            <p:cNvGrpSpPr/>
            <p:nvPr/>
          </p:nvGrpSpPr>
          <p:grpSpPr>
            <a:xfrm>
              <a:off x="4470" y="3113"/>
              <a:ext cx="10260" cy="3583"/>
              <a:chOff x="4553" y="2627"/>
              <a:chExt cx="10260" cy="3583"/>
            </a:xfrm>
          </p:grpSpPr>
          <p:grpSp>
            <p:nvGrpSpPr>
              <p:cNvPr id="11" name="组合 10"/>
              <p:cNvGrpSpPr/>
              <p:nvPr/>
            </p:nvGrpSpPr>
            <p:grpSpPr>
              <a:xfrm>
                <a:off x="4553" y="5045"/>
                <a:ext cx="10260" cy="1165"/>
                <a:chOff x="4286" y="3845"/>
                <a:chExt cx="10260" cy="1165"/>
              </a:xfrm>
            </p:grpSpPr>
            <p:sp>
              <p:nvSpPr>
                <p:cNvPr id="9" name="文本框 8"/>
                <p:cNvSpPr txBox="1"/>
                <p:nvPr/>
              </p:nvSpPr>
              <p:spPr>
                <a:xfrm>
                  <a:off x="4286" y="3845"/>
                  <a:ext cx="10260" cy="463"/>
                </a:xfrm>
                <a:prstGeom prst="rect">
                  <a:avLst/>
                </a:prstGeom>
                <a:noFill/>
              </p:spPr>
              <p:txBody>
                <a:bodyPr wrap="square" rtlCol="0">
                  <a:spAutoFit/>
                </a:bodyPr>
                <a:lstStyle/>
                <a:p>
                  <a:pPr algn="ctr"/>
                  <a:r>
                    <a:rPr lang="en-US" sz="3600">
                      <a:solidFill>
                        <a:srgbClr val="7855CF"/>
                      </a:solidFill>
                      <a:latin typeface="Couture" panose="020B0804020202020204" charset="0"/>
                      <a:cs typeface="Couture" panose="020B0804020202020204" charset="0"/>
                      <a:sym typeface="+mn-ea"/>
                    </a:rPr>
                    <a:t>conclusion</a:t>
                  </a:r>
                  <a:endParaRPr lang="en-US" sz="3600" cap="all">
                    <a:solidFill>
                      <a:schemeClr val="tx1">
                        <a:lumMod val="75000"/>
                        <a:lumOff val="25000"/>
                      </a:schemeClr>
                    </a:solidFill>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nvSpPr>
              <p:spPr>
                <a:xfrm>
                  <a:off x="5737" y="4479"/>
                  <a:ext cx="7723" cy="531"/>
                </a:xfrm>
                <a:prstGeom prst="rect">
                  <a:avLst/>
                </a:prstGeom>
                <a:noFill/>
              </p:spPr>
              <p:txBody>
                <a:bodyPr wrap="square" rtlCol="0">
                  <a:spAutoFit/>
                </a:bodyPr>
                <a:lstStyle/>
                <a:p>
                  <a:pPr algn="dist"/>
                  <a:endParaRPr lang="zh-CN" altLang="en-US" sz="1600" cap="all">
                    <a:solidFill>
                      <a:schemeClr val="tx1">
                        <a:lumMod val="75000"/>
                        <a:lumOff val="25000"/>
                      </a:schemeClr>
                    </a:solidFill>
                    <a:uFillTx/>
                    <a:latin typeface="Arial" panose="020B0604020202020204" pitchFamily="34" charset="0"/>
                    <a:cs typeface="Arial" panose="020B0604020202020204" pitchFamily="34" charset="0"/>
                  </a:endParaRPr>
                </a:p>
              </p:txBody>
            </p:sp>
          </p:grpSp>
          <p:sp>
            <p:nvSpPr>
              <p:cNvPr id="13" name="文本框 12"/>
              <p:cNvSpPr txBox="1"/>
              <p:nvPr/>
            </p:nvSpPr>
            <p:spPr>
              <a:xfrm>
                <a:off x="8204" y="2627"/>
                <a:ext cx="2958" cy="3052"/>
              </a:xfrm>
              <a:prstGeom prst="rect">
                <a:avLst/>
              </a:prstGeom>
              <a:noFill/>
            </p:spPr>
            <p:txBody>
              <a:bodyPr wrap="none" rtlCol="0">
                <a:spAutoFit/>
              </a:bodyPr>
              <a:lstStyle/>
              <a:p>
                <a:r>
                  <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04</a:t>
                </a:r>
                <a:endPar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grpSp>
      <p:pic>
        <p:nvPicPr>
          <p:cNvPr id="49" name="图片 48" descr="图片1"/>
          <p:cNvPicPr>
            <a:picLocks noChangeAspect="1"/>
          </p:cNvPicPr>
          <p:nvPr/>
        </p:nvPicPr>
        <p:blipFill>
          <a:blip r:embed="rId2">
            <a:lum bright="72000" contrast="-84000"/>
          </a:blip>
          <a:srcRect l="35259" b="51121"/>
          <a:stretch>
            <a:fillRect/>
          </a:stretch>
        </p:blipFill>
        <p:spPr>
          <a:xfrm flipV="1">
            <a:off x="375920" y="326390"/>
            <a:ext cx="1545590" cy="1125220"/>
          </a:xfrm>
          <a:prstGeom prst="rect">
            <a:avLst/>
          </a:prstGeom>
        </p:spPr>
      </p:pic>
      <p:sp>
        <p:nvSpPr>
          <p:cNvPr id="20" name="同心圆 19"/>
          <p:cNvSpPr/>
          <p:nvPr/>
        </p:nvSpPr>
        <p:spPr>
          <a:xfrm>
            <a:off x="929005" y="4839970"/>
            <a:ext cx="1289050" cy="128905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3">
            <a:lum bright="30000" contrast="-24000"/>
          </a:blip>
          <a:srcRect t="55237"/>
          <a:stretch>
            <a:fillRect/>
          </a:stretch>
        </p:blipFill>
        <p:spPr>
          <a:xfrm rot="5400000">
            <a:off x="10806430" y="1537970"/>
            <a:ext cx="1394460" cy="62420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0840" y="342265"/>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Nijanthan Elangovan\Downloads\undraw_around_the_world_v9nu.pngundraw_around_the_world_v9nu"/>
          <p:cNvPicPr>
            <a:picLocks noChangeAspect="1"/>
          </p:cNvPicPr>
          <p:nvPr/>
        </p:nvPicPr>
        <p:blipFill>
          <a:blip r:embed="rId1"/>
          <a:srcRect/>
          <a:stretch>
            <a:fillRect/>
          </a:stretch>
        </p:blipFill>
        <p:spPr>
          <a:xfrm flipH="1">
            <a:off x="6666865" y="2918778"/>
            <a:ext cx="5144135" cy="3500120"/>
          </a:xfrm>
          <a:prstGeom prst="rect">
            <a:avLst/>
          </a:prstGeom>
        </p:spPr>
      </p:pic>
      <p:sp>
        <p:nvSpPr>
          <p:cNvPr id="44" name="同心圆 43"/>
          <p:cNvSpPr/>
          <p:nvPr/>
        </p:nvSpPr>
        <p:spPr>
          <a:xfrm>
            <a:off x="4541520" y="4714240"/>
            <a:ext cx="1289050" cy="1289050"/>
          </a:xfrm>
          <a:prstGeom prst="donut">
            <a:avLst>
              <a:gd name="adj" fmla="val 23240"/>
            </a:avLst>
          </a:prstGeom>
          <a:gradFill>
            <a:gsLst>
              <a:gs pos="0">
                <a:srgbClr val="645BE6">
                  <a:alpha val="7000"/>
                </a:srgbClr>
              </a:gs>
              <a:gs pos="100000">
                <a:srgbClr val="B183FD">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9" name="图片 48" descr="图片1"/>
          <p:cNvPicPr>
            <a:picLocks noChangeAspect="1"/>
          </p:cNvPicPr>
          <p:nvPr/>
        </p:nvPicPr>
        <p:blipFill>
          <a:blip r:embed="rId2">
            <a:lum bright="60000" contrast="-66000"/>
          </a:blip>
          <a:srcRect l="35259" b="51121"/>
          <a:stretch>
            <a:fillRect/>
          </a:stretch>
        </p:blipFill>
        <p:spPr>
          <a:xfrm>
            <a:off x="370840" y="5158740"/>
            <a:ext cx="1856105" cy="1351280"/>
          </a:xfrm>
          <a:prstGeom prst="rect">
            <a:avLst/>
          </a:prstGeom>
        </p:spPr>
      </p:pic>
      <p:pic>
        <p:nvPicPr>
          <p:cNvPr id="50" name="图片 49" descr="图片2"/>
          <p:cNvPicPr>
            <a:picLocks noChangeAspect="1"/>
          </p:cNvPicPr>
          <p:nvPr/>
        </p:nvPicPr>
        <p:blipFill>
          <a:blip r:embed="rId3">
            <a:lum bright="6000"/>
          </a:blip>
          <a:srcRect t="55237"/>
          <a:stretch>
            <a:fillRect/>
          </a:stretch>
        </p:blipFill>
        <p:spPr>
          <a:xfrm>
            <a:off x="8155305" y="342265"/>
            <a:ext cx="1085215" cy="485775"/>
          </a:xfrm>
          <a:prstGeom prst="rect">
            <a:avLst/>
          </a:prstGeom>
        </p:spPr>
      </p:pic>
      <p:pic>
        <p:nvPicPr>
          <p:cNvPr id="3" name="Picture 2" descr="undraw_services_5tv9"/>
          <p:cNvPicPr>
            <a:picLocks noChangeAspect="1"/>
          </p:cNvPicPr>
          <p:nvPr/>
        </p:nvPicPr>
        <p:blipFill>
          <a:blip r:embed="rId4"/>
          <a:stretch>
            <a:fillRect/>
          </a:stretch>
        </p:blipFill>
        <p:spPr>
          <a:xfrm>
            <a:off x="370840" y="342265"/>
            <a:ext cx="3190875" cy="2673985"/>
          </a:xfrm>
          <a:prstGeom prst="rect">
            <a:avLst/>
          </a:prstGeom>
        </p:spPr>
      </p:pic>
      <p:grpSp>
        <p:nvGrpSpPr>
          <p:cNvPr id="41" name="组合 40"/>
          <p:cNvGrpSpPr/>
          <p:nvPr/>
        </p:nvGrpSpPr>
        <p:grpSpPr>
          <a:xfrm rot="0">
            <a:off x="585470" y="2748280"/>
            <a:ext cx="8740893" cy="2293620"/>
            <a:chOff x="1414" y="2267"/>
            <a:chExt cx="13765" cy="3612"/>
          </a:xfrm>
        </p:grpSpPr>
        <p:grpSp>
          <p:nvGrpSpPr>
            <p:cNvPr id="21" name="组合 20"/>
            <p:cNvGrpSpPr/>
            <p:nvPr/>
          </p:nvGrpSpPr>
          <p:grpSpPr>
            <a:xfrm>
              <a:off x="1414" y="2267"/>
              <a:ext cx="13765" cy="3612"/>
              <a:chOff x="1400" y="1811"/>
              <a:chExt cx="13636" cy="3612"/>
            </a:xfrm>
          </p:grpSpPr>
          <p:sp>
            <p:nvSpPr>
              <p:cNvPr id="12" name="文本框 11"/>
              <p:cNvSpPr txBox="1"/>
              <p:nvPr/>
            </p:nvSpPr>
            <p:spPr>
              <a:xfrm>
                <a:off x="1400" y="1811"/>
                <a:ext cx="1338"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6" name="文本框 5"/>
              <p:cNvSpPr txBox="1"/>
              <p:nvPr/>
            </p:nvSpPr>
            <p:spPr>
              <a:xfrm>
                <a:off x="2118" y="2080"/>
                <a:ext cx="12918" cy="3343"/>
              </a:xfrm>
              <a:prstGeom prst="rect">
                <a:avLst/>
              </a:prstGeom>
              <a:noFill/>
            </p:spPr>
            <p:txBody>
              <a:bodyPr wrap="square" rtlCol="0">
                <a:spAutoFit/>
              </a:bodyPr>
              <a:lstStyle/>
              <a:p>
                <a:pPr algn="l">
                  <a:lnSpc>
                    <a:spcPct val="110000"/>
                  </a:lnSpc>
                </a:pPr>
                <a:r>
                  <a:rPr lang="en-US" sz="60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rPr>
                  <a:t>ADVERTISING DURING COVID</a:t>
                </a:r>
                <a:endParaRPr lang="en-US" sz="60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endParaRPr>
              </a:p>
            </p:txBody>
          </p:sp>
          <p:sp>
            <p:nvSpPr>
              <p:cNvPr id="10" name="文本框 9"/>
              <p:cNvSpPr txBox="1"/>
              <p:nvPr/>
            </p:nvSpPr>
            <p:spPr>
              <a:xfrm>
                <a:off x="8306" y="1811"/>
                <a:ext cx="1338"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grpSp>
        <p:grpSp>
          <p:nvGrpSpPr>
            <p:cNvPr id="31" name="组合 30"/>
            <p:cNvGrpSpPr/>
            <p:nvPr/>
          </p:nvGrpSpPr>
          <p:grpSpPr>
            <a:xfrm>
              <a:off x="1414" y="3377"/>
              <a:ext cx="11841" cy="1307"/>
              <a:chOff x="1400" y="3155"/>
              <a:chExt cx="11730" cy="1307"/>
            </a:xfrm>
          </p:grpSpPr>
          <p:sp>
            <p:nvSpPr>
              <p:cNvPr id="2" name="文本框 1"/>
              <p:cNvSpPr txBox="1"/>
              <p:nvPr/>
            </p:nvSpPr>
            <p:spPr>
              <a:xfrm>
                <a:off x="1400"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2" name="文本框 21"/>
              <p:cNvSpPr txBox="1"/>
              <p:nvPr/>
            </p:nvSpPr>
            <p:spPr>
              <a:xfrm>
                <a:off x="2544"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3" name="文本框 22"/>
              <p:cNvSpPr txBox="1"/>
              <p:nvPr/>
            </p:nvSpPr>
            <p:spPr>
              <a:xfrm>
                <a:off x="3688"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4" name="文本框 23"/>
              <p:cNvSpPr txBox="1"/>
              <p:nvPr/>
            </p:nvSpPr>
            <p:spPr>
              <a:xfrm>
                <a:off x="4832"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6" name="文本框 25"/>
              <p:cNvSpPr txBox="1"/>
              <p:nvPr/>
            </p:nvSpPr>
            <p:spPr>
              <a:xfrm>
                <a:off x="7120"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7" name="文本框 26"/>
              <p:cNvSpPr txBox="1"/>
              <p:nvPr/>
            </p:nvSpPr>
            <p:spPr>
              <a:xfrm>
                <a:off x="8264"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9" name="文本框 28"/>
              <p:cNvSpPr txBox="1"/>
              <p:nvPr/>
            </p:nvSpPr>
            <p:spPr>
              <a:xfrm>
                <a:off x="10552"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30" name="文本框 29"/>
              <p:cNvSpPr txBox="1"/>
              <p:nvPr/>
            </p:nvSpPr>
            <p:spPr>
              <a:xfrm>
                <a:off x="11696"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084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办公中心"/>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762615" y="603250"/>
            <a:ext cx="447675" cy="306070"/>
          </a:xfrm>
          <a:prstGeom prst="rect">
            <a:avLst/>
          </a:prstGeom>
        </p:spPr>
      </p:pic>
      <p:sp>
        <p:nvSpPr>
          <p:cNvPr id="44" name="同心圆 43"/>
          <p:cNvSpPr/>
          <p:nvPr/>
        </p:nvSpPr>
        <p:spPr>
          <a:xfrm>
            <a:off x="4719320" y="4667885"/>
            <a:ext cx="1289050" cy="1289050"/>
          </a:xfrm>
          <a:prstGeom prst="donut">
            <a:avLst>
              <a:gd name="adj" fmla="val 23240"/>
            </a:avLst>
          </a:prstGeom>
          <a:gradFill>
            <a:gsLst>
              <a:gs pos="0">
                <a:srgbClr val="645BE6">
                  <a:alpha val="7000"/>
                </a:srgbClr>
              </a:gs>
              <a:gs pos="100000">
                <a:srgbClr val="B183FD">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9" name="图片 48" descr="图片1"/>
          <p:cNvPicPr>
            <a:picLocks noChangeAspect="1"/>
          </p:cNvPicPr>
          <p:nvPr/>
        </p:nvPicPr>
        <p:blipFill>
          <a:blip r:embed="rId3">
            <a:lum bright="60000" contrast="-66000"/>
          </a:blip>
          <a:srcRect l="35259" b="51121"/>
          <a:stretch>
            <a:fillRect/>
          </a:stretch>
        </p:blipFill>
        <p:spPr>
          <a:xfrm>
            <a:off x="370840" y="5158740"/>
            <a:ext cx="1856105" cy="1351280"/>
          </a:xfrm>
          <a:prstGeom prst="rect">
            <a:avLst/>
          </a:prstGeom>
        </p:spPr>
      </p:pic>
      <p:pic>
        <p:nvPicPr>
          <p:cNvPr id="50" name="图片 49" descr="图片2"/>
          <p:cNvPicPr>
            <a:picLocks noChangeAspect="1"/>
          </p:cNvPicPr>
          <p:nvPr/>
        </p:nvPicPr>
        <p:blipFill>
          <a:blip r:embed="rId4">
            <a:lum bright="6000"/>
          </a:blip>
          <a:srcRect t="55237"/>
          <a:stretch>
            <a:fillRect/>
          </a:stretch>
        </p:blipFill>
        <p:spPr>
          <a:xfrm>
            <a:off x="8155305" y="342265"/>
            <a:ext cx="1085215" cy="485775"/>
          </a:xfrm>
          <a:prstGeom prst="rect">
            <a:avLst/>
          </a:prstGeom>
        </p:spPr>
      </p:pic>
      <p:sp>
        <p:nvSpPr>
          <p:cNvPr id="21" name="文本框 5"/>
          <p:cNvSpPr txBox="1"/>
          <p:nvPr/>
        </p:nvSpPr>
        <p:spPr>
          <a:xfrm>
            <a:off x="726196" y="1118235"/>
            <a:ext cx="8280637" cy="768350"/>
          </a:xfrm>
          <a:prstGeom prst="rect">
            <a:avLst/>
          </a:prstGeom>
          <a:noFill/>
        </p:spPr>
        <p:txBody>
          <a:bodyPr wrap="square" rtlCol="0">
            <a:spAutoFit/>
          </a:bodyPr>
          <a:p>
            <a:pPr algn="l">
              <a:lnSpc>
                <a:spcPct val="110000"/>
              </a:lnSpc>
            </a:pPr>
            <a:r>
              <a:rPr lang="en-US" sz="40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rPr>
              <a:t>conclusion</a:t>
            </a:r>
            <a:endParaRPr lang="en-US" sz="4000" b="1">
              <a:solidFill>
                <a:schemeClr val="tx1">
                  <a:lumMod val="75000"/>
                  <a:lumOff val="25000"/>
                </a:schemeClr>
              </a:solidFill>
              <a:uFillTx/>
              <a:latin typeface="Couture" panose="020B0804020202020204" charset="0"/>
              <a:ea typeface="优设标题黑" panose="00000500000000000000" charset="-122"/>
              <a:cs typeface="Couture" panose="020B0804020202020204" charset="0"/>
              <a:sym typeface="+mn-ea"/>
            </a:endParaRPr>
          </a:p>
        </p:txBody>
      </p:sp>
      <p:sp>
        <p:nvSpPr>
          <p:cNvPr id="2" name="文本框 5"/>
          <p:cNvSpPr txBox="1"/>
          <p:nvPr/>
        </p:nvSpPr>
        <p:spPr>
          <a:xfrm>
            <a:off x="847725" y="1948815"/>
            <a:ext cx="10708640" cy="2799715"/>
          </a:xfrm>
          <a:prstGeom prst="rect">
            <a:avLst/>
          </a:prstGeom>
          <a:noFill/>
        </p:spPr>
        <p:txBody>
          <a:bodyPr wrap="square" rtlCol="0">
            <a:spAutoFit/>
          </a:bodyPr>
          <a:p>
            <a:pPr algn="l">
              <a:lnSpc>
                <a:spcPct val="110000"/>
              </a:lnSpc>
            </a:pPr>
            <a:r>
              <a:rPr lang="en-US" sz="2000">
                <a:solidFill>
                  <a:schemeClr val="tx1">
                    <a:lumMod val="75000"/>
                    <a:lumOff val="25000"/>
                  </a:schemeClr>
                </a:solidFill>
                <a:uFillTx/>
                <a:latin typeface="Bahnschrift" panose="020B0502040204020203" charset="0"/>
                <a:ea typeface="优设标题黑" panose="00000500000000000000" charset="-122"/>
                <a:cs typeface="Bahnschrift" panose="020B0502040204020203" charset="0"/>
                <a:sym typeface="+mn-ea"/>
              </a:rPr>
              <a:t>Marketing has always been a fast-moving field and many of us work from home so we’ve been able to adapt relatively quickly.Brands that go against the current norm and increase investments in brand-building will capture a disproportionate share of consumer mind-space. And most likely recover much faster once normalcy resumes.While we continue to analyze and understand the changing consumer behavior that the pandemic has brought about, it is impossible to know how it will shape up in the months to come. The best we as marketers and advertisers can do is to be present, communicate, and effectively modify campaigns as we go.</a:t>
            </a:r>
            <a:endParaRPr lang="en-US" sz="2000">
              <a:solidFill>
                <a:schemeClr val="tx1">
                  <a:lumMod val="75000"/>
                  <a:lumOff val="25000"/>
                </a:schemeClr>
              </a:solidFill>
              <a:uFillTx/>
              <a:latin typeface="Bahnschrift" panose="020B0502040204020203" charset="0"/>
              <a:ea typeface="优设标题黑" panose="00000500000000000000" charset="-122"/>
              <a:cs typeface="Bahnschrift" panose="020B050204020402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2639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60650" y="1153160"/>
            <a:ext cx="7103745" cy="4747260"/>
            <a:chOff x="4190" y="1816"/>
            <a:chExt cx="11187" cy="7476"/>
          </a:xfrm>
        </p:grpSpPr>
        <p:pic>
          <p:nvPicPr>
            <p:cNvPr id="14" name="图片 13" descr="undraw_doctors_hwty"/>
            <p:cNvPicPr>
              <a:picLocks noChangeAspect="1"/>
            </p:cNvPicPr>
            <p:nvPr/>
          </p:nvPicPr>
          <p:blipFill>
            <a:blip r:embed="rId1">
              <a:lum contrast="6000"/>
            </a:blip>
            <a:srcRect l="6102" t="-420" b="15495"/>
            <a:stretch>
              <a:fillRect/>
            </a:stretch>
          </p:blipFill>
          <p:spPr>
            <a:xfrm>
              <a:off x="4190" y="1816"/>
              <a:ext cx="11187" cy="7476"/>
            </a:xfrm>
            <a:prstGeom prst="rect">
              <a:avLst/>
            </a:prstGeom>
          </p:spPr>
        </p:pic>
        <p:grpSp>
          <p:nvGrpSpPr>
            <p:cNvPr id="17" name="组合 16"/>
            <p:cNvGrpSpPr/>
            <p:nvPr/>
          </p:nvGrpSpPr>
          <p:grpSpPr>
            <a:xfrm>
              <a:off x="4811" y="3644"/>
              <a:ext cx="10260" cy="3537"/>
              <a:chOff x="4894" y="3158"/>
              <a:chExt cx="10260" cy="3537"/>
            </a:xfrm>
          </p:grpSpPr>
          <p:grpSp>
            <p:nvGrpSpPr>
              <p:cNvPr id="11" name="组合 10"/>
              <p:cNvGrpSpPr/>
              <p:nvPr/>
            </p:nvGrpSpPr>
            <p:grpSpPr>
              <a:xfrm>
                <a:off x="4894" y="5679"/>
                <a:ext cx="10260" cy="1016"/>
                <a:chOff x="4627" y="4479"/>
                <a:chExt cx="10260" cy="1016"/>
              </a:xfrm>
            </p:grpSpPr>
            <p:sp>
              <p:nvSpPr>
                <p:cNvPr id="9" name="文本框 8"/>
                <p:cNvSpPr txBox="1"/>
                <p:nvPr/>
              </p:nvSpPr>
              <p:spPr>
                <a:xfrm>
                  <a:off x="4627" y="4479"/>
                  <a:ext cx="10260" cy="1016"/>
                </a:xfrm>
                <a:prstGeom prst="rect">
                  <a:avLst/>
                </a:prstGeom>
                <a:noFill/>
              </p:spPr>
              <p:txBody>
                <a:bodyPr wrap="square" rtlCol="0">
                  <a:spAutoFit/>
                </a:bodyPr>
                <a:lstStyle/>
                <a:p>
                  <a:pPr algn="ctr"/>
                  <a:r>
                    <a:rPr lang="en-US" sz="3600">
                      <a:solidFill>
                        <a:srgbClr val="7855CF"/>
                      </a:solidFill>
                      <a:latin typeface="Couture" panose="020B0804020202020204" charset="0"/>
                      <a:cs typeface="Couture" panose="020B0804020202020204" charset="0"/>
                      <a:sym typeface="+mn-ea"/>
                    </a:rPr>
                    <a:t>reference &amp; sources</a:t>
                  </a:r>
                  <a:endParaRPr lang="en-US" sz="3600" cap="all">
                    <a:solidFill>
                      <a:schemeClr val="tx1">
                        <a:lumMod val="75000"/>
                        <a:lumOff val="25000"/>
                      </a:schemeClr>
                    </a:solidFill>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nvSpPr>
              <p:spPr>
                <a:xfrm>
                  <a:off x="5737" y="4479"/>
                  <a:ext cx="7723" cy="531"/>
                </a:xfrm>
                <a:prstGeom prst="rect">
                  <a:avLst/>
                </a:prstGeom>
                <a:noFill/>
              </p:spPr>
              <p:txBody>
                <a:bodyPr wrap="square" rtlCol="0">
                  <a:spAutoFit/>
                </a:bodyPr>
                <a:lstStyle/>
                <a:p>
                  <a:pPr algn="dist"/>
                  <a:endParaRPr lang="zh-CN" altLang="en-US" sz="1600" cap="all">
                    <a:solidFill>
                      <a:schemeClr val="tx1">
                        <a:lumMod val="75000"/>
                        <a:lumOff val="25000"/>
                      </a:schemeClr>
                    </a:solidFill>
                    <a:uFillTx/>
                    <a:latin typeface="Arial" panose="020B0604020202020204" pitchFamily="34" charset="0"/>
                    <a:cs typeface="Arial" panose="020B0604020202020204" pitchFamily="34" charset="0"/>
                  </a:endParaRPr>
                </a:p>
              </p:txBody>
            </p:sp>
          </p:grpSp>
          <p:sp>
            <p:nvSpPr>
              <p:cNvPr id="13" name="文本框 12"/>
              <p:cNvSpPr txBox="1"/>
              <p:nvPr/>
            </p:nvSpPr>
            <p:spPr>
              <a:xfrm>
                <a:off x="8386" y="3158"/>
                <a:ext cx="2958" cy="3052"/>
              </a:xfrm>
              <a:prstGeom prst="rect">
                <a:avLst/>
              </a:prstGeom>
              <a:noFill/>
            </p:spPr>
            <p:txBody>
              <a:bodyPr wrap="none" rtlCol="0">
                <a:spAutoFit/>
              </a:bodyPr>
              <a:lstStyle/>
              <a:p>
                <a:r>
                  <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05</a:t>
                </a:r>
                <a:endPar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grpSp>
      <p:pic>
        <p:nvPicPr>
          <p:cNvPr id="49" name="图片 48" descr="图片1"/>
          <p:cNvPicPr>
            <a:picLocks noChangeAspect="1"/>
          </p:cNvPicPr>
          <p:nvPr/>
        </p:nvPicPr>
        <p:blipFill>
          <a:blip r:embed="rId2">
            <a:lum bright="72000" contrast="-84000"/>
          </a:blip>
          <a:srcRect l="35259" b="51121"/>
          <a:stretch>
            <a:fillRect/>
          </a:stretch>
        </p:blipFill>
        <p:spPr>
          <a:xfrm flipV="1">
            <a:off x="375920" y="326390"/>
            <a:ext cx="1545590" cy="1125220"/>
          </a:xfrm>
          <a:prstGeom prst="rect">
            <a:avLst/>
          </a:prstGeom>
        </p:spPr>
      </p:pic>
      <p:sp>
        <p:nvSpPr>
          <p:cNvPr id="20" name="同心圆 19"/>
          <p:cNvSpPr/>
          <p:nvPr/>
        </p:nvSpPr>
        <p:spPr>
          <a:xfrm>
            <a:off x="929005" y="4839970"/>
            <a:ext cx="1289050" cy="128905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3">
            <a:lum bright="30000" contrast="-24000"/>
          </a:blip>
          <a:srcRect t="55237"/>
          <a:stretch>
            <a:fillRect/>
          </a:stretch>
        </p:blipFill>
        <p:spPr>
          <a:xfrm rot="5400000">
            <a:off x="10806430" y="1537970"/>
            <a:ext cx="1394460" cy="62420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084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91845" y="1739900"/>
            <a:ext cx="10424160" cy="4140200"/>
            <a:chOff x="1247" y="2740"/>
            <a:chExt cx="16416" cy="6520"/>
          </a:xfrm>
        </p:grpSpPr>
        <p:sp>
          <p:nvSpPr>
            <p:cNvPr id="3" name="文本框 2"/>
            <p:cNvSpPr txBox="1"/>
            <p:nvPr/>
          </p:nvSpPr>
          <p:spPr>
            <a:xfrm>
              <a:off x="2183" y="3593"/>
              <a:ext cx="8733" cy="961"/>
            </a:xfrm>
            <a:prstGeom prst="rect">
              <a:avLst/>
            </a:prstGeom>
            <a:noFill/>
          </p:spPr>
          <p:txBody>
            <a:bodyPr wrap="square" rtlCol="0" anchor="t">
              <a:spAutoFit/>
            </a:bodyPr>
            <a:lstStyle/>
            <a:p>
              <a:pPr indent="0" fontAlgn="auto">
                <a:lnSpc>
                  <a:spcPct val="130000"/>
                </a:lnSpc>
                <a:buFont typeface="Arial" panose="020B0604020202020204" pitchFamily="34" charset="0"/>
                <a:buNone/>
              </a:pPr>
              <a:r>
                <a:rPr lang="zh-CN" sz="1400" b="1">
                  <a:latin typeface="Bahnschrift" panose="020B0502040204020203" charset="0"/>
                  <a:ea typeface="Arial" panose="020B0604020202020204" pitchFamily="34" charset="0"/>
                  <a:cs typeface="Bahnschrift" panose="020B0502040204020203" charset="0"/>
                  <a:sym typeface="+mn-ea"/>
                </a:rPr>
                <a:t>Merilyn Pereira</a:t>
              </a:r>
              <a:r>
                <a:rPr lang="zh-CN" sz="1400">
                  <a:latin typeface="Bahnschrift" panose="020B0502040204020203" charset="0"/>
                  <a:ea typeface="Arial" panose="020B0604020202020204" pitchFamily="34" charset="0"/>
                  <a:cs typeface="Bahnschrift" panose="020B0502040204020203" charset="0"/>
                  <a:sym typeface="+mn-ea"/>
                </a:rPr>
                <a:t> </a:t>
              </a:r>
              <a:r>
                <a:rPr lang="en-US" altLang="zh-CN" sz="1400">
                  <a:latin typeface="Bahnschrift" panose="020B0502040204020203" charset="0"/>
                  <a:ea typeface="Arial" panose="020B0604020202020204" pitchFamily="34" charset="0"/>
                  <a:cs typeface="Bahnschrift" panose="020B0502040204020203" charset="0"/>
                  <a:sym typeface="+mn-ea"/>
                </a:rPr>
                <a:t>- </a:t>
              </a:r>
              <a:r>
                <a:rPr lang="zh-CN" sz="1200">
                  <a:latin typeface="Bahnschrift" panose="020B0502040204020203" charset="0"/>
                  <a:ea typeface="Arial" panose="020B0604020202020204" pitchFamily="34" charset="0"/>
                  <a:cs typeface="Bahnschrift" panose="020B0502040204020203" charset="0"/>
                  <a:sym typeface="+mn-ea"/>
                </a:rPr>
                <a:t>https://marketing.toolbox.com/articles/4-strategies-to-improve-your-advertising-during-covid-19</a:t>
              </a:r>
              <a:endParaRPr lang="zh-CN" sz="1200">
                <a:latin typeface="Bahnschrift" panose="020B0502040204020203" charset="0"/>
                <a:ea typeface="Arial" panose="020B0604020202020204" pitchFamily="34" charset="0"/>
                <a:cs typeface="Bahnschrift" panose="020B0502040204020203" charset="0"/>
                <a:sym typeface="+mn-ea"/>
              </a:endParaRPr>
            </a:p>
          </p:txBody>
        </p:sp>
        <p:pic>
          <p:nvPicPr>
            <p:cNvPr id="19" name="图片 18" descr="knowledge_-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80" y="2740"/>
              <a:ext cx="6383" cy="6520"/>
            </a:xfrm>
            <a:prstGeom prst="rect">
              <a:avLst/>
            </a:prstGeom>
          </p:spPr>
        </p:pic>
        <p:sp>
          <p:nvSpPr>
            <p:cNvPr id="2" name="文本框 1"/>
            <p:cNvSpPr txBox="1"/>
            <p:nvPr/>
          </p:nvSpPr>
          <p:spPr>
            <a:xfrm>
              <a:off x="1247" y="3726"/>
              <a:ext cx="822" cy="725"/>
            </a:xfrm>
            <a:prstGeom prst="rect">
              <a:avLst/>
            </a:prstGeom>
            <a:noFill/>
          </p:spPr>
          <p:txBody>
            <a:bodyPr wrap="none" rtlCol="0">
              <a:spAutoFit/>
            </a:bodyPr>
            <a:lstStyle/>
            <a:p>
              <a:r>
                <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01</a:t>
              </a:r>
              <a:endPar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sp>
          <p:nvSpPr>
            <p:cNvPr id="5" name="文本框 4"/>
            <p:cNvSpPr txBox="1"/>
            <p:nvPr/>
          </p:nvSpPr>
          <p:spPr>
            <a:xfrm>
              <a:off x="1247" y="5365"/>
              <a:ext cx="822" cy="725"/>
            </a:xfrm>
            <a:prstGeom prst="rect">
              <a:avLst/>
            </a:prstGeom>
            <a:noFill/>
          </p:spPr>
          <p:txBody>
            <a:bodyPr wrap="none" rtlCol="0">
              <a:spAutoFit/>
            </a:bodyPr>
            <a:lstStyle/>
            <a:p>
              <a:r>
                <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02</a:t>
              </a:r>
              <a:endPar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sp>
          <p:nvSpPr>
            <p:cNvPr id="7" name="文本框 6"/>
            <p:cNvSpPr txBox="1"/>
            <p:nvPr/>
          </p:nvSpPr>
          <p:spPr>
            <a:xfrm>
              <a:off x="1361" y="7154"/>
              <a:ext cx="822" cy="725"/>
            </a:xfrm>
            <a:prstGeom prst="rect">
              <a:avLst/>
            </a:prstGeom>
            <a:noFill/>
          </p:spPr>
          <p:txBody>
            <a:bodyPr wrap="none" rtlCol="0">
              <a:spAutoFit/>
            </a:bodyPr>
            <a:lstStyle/>
            <a:p>
              <a:r>
                <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03</a:t>
              </a:r>
              <a:endPar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pic>
        <p:nvPicPr>
          <p:cNvPr id="44" name="图片 43" descr="图片2"/>
          <p:cNvPicPr>
            <a:picLocks noChangeAspect="1"/>
          </p:cNvPicPr>
          <p:nvPr/>
        </p:nvPicPr>
        <p:blipFill>
          <a:blip r:embed="rId3">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4">
            <a:lum bright="60000" contrast="-72000"/>
          </a:blip>
          <a:srcRect l="35259" b="51121"/>
          <a:stretch>
            <a:fillRect/>
          </a:stretch>
        </p:blipFill>
        <p:spPr>
          <a:xfrm>
            <a:off x="370840" y="5384800"/>
            <a:ext cx="1545590" cy="1125220"/>
          </a:xfrm>
          <a:prstGeom prst="rect">
            <a:avLst/>
          </a:prstGeom>
        </p:spPr>
      </p:pic>
      <p:sp>
        <p:nvSpPr>
          <p:cNvPr id="12" name="文本框 2"/>
          <p:cNvSpPr txBox="1"/>
          <p:nvPr/>
        </p:nvSpPr>
        <p:spPr>
          <a:xfrm>
            <a:off x="1386205" y="3364230"/>
            <a:ext cx="5545455" cy="891540"/>
          </a:xfrm>
          <a:prstGeom prst="rect">
            <a:avLst/>
          </a:prstGeom>
          <a:noFill/>
        </p:spPr>
        <p:txBody>
          <a:bodyPr wrap="square" rtlCol="0" anchor="t">
            <a:spAutoFit/>
          </a:bodyPr>
          <a:p>
            <a:pPr indent="0" fontAlgn="auto">
              <a:lnSpc>
                <a:spcPct val="130000"/>
              </a:lnSpc>
              <a:buFont typeface="Arial" panose="020B0604020202020204" pitchFamily="34" charset="0"/>
              <a:buNone/>
            </a:pPr>
            <a:r>
              <a:rPr lang="zh-CN" sz="1000" b="1">
                <a:latin typeface="Bahnschrift" panose="020B0502040204020203" charset="0"/>
                <a:ea typeface="Arial" panose="020B0604020202020204" pitchFamily="34" charset="0"/>
                <a:cs typeface="Bahnschrift" panose="020B0502040204020203" charset="0"/>
                <a:sym typeface="+mn-ea"/>
              </a:rPr>
              <a:t>Himanshu Bajaj </a:t>
            </a:r>
            <a:r>
              <a:rPr lang="en-US" altLang="zh-CN" sz="1000" b="1">
                <a:latin typeface="Bahnschrift" panose="020B0502040204020203" charset="0"/>
                <a:ea typeface="Arial" panose="020B0604020202020204" pitchFamily="34" charset="0"/>
                <a:cs typeface="Bahnschrift" panose="020B0502040204020203" charset="0"/>
                <a:sym typeface="+mn-ea"/>
              </a:rPr>
              <a:t>,</a:t>
            </a:r>
            <a:r>
              <a:rPr lang="zh-CN" sz="1000" b="1">
                <a:latin typeface="Bahnschrift" panose="020B0502040204020203" charset="0"/>
                <a:ea typeface="Arial" panose="020B0604020202020204" pitchFamily="34" charset="0"/>
                <a:cs typeface="Bahnschrift" panose="020B0502040204020203" charset="0"/>
                <a:sym typeface="+mn-ea"/>
              </a:rPr>
              <a:t>Karan Dhall, Principal; Deepak Maloo, Principal and Suneesh Sappal, Manager, all from Kearney, also contributed to the article.</a:t>
            </a:r>
            <a:endParaRPr lang="zh-CN" sz="1000" b="1">
              <a:latin typeface="Bahnschrift" panose="020B0502040204020203" charset="0"/>
              <a:ea typeface="Arial" panose="020B0604020202020204" pitchFamily="34" charset="0"/>
              <a:cs typeface="Bahnschrift" panose="020B0502040204020203" charset="0"/>
              <a:sym typeface="+mn-ea"/>
            </a:endParaRPr>
          </a:p>
          <a:p>
            <a:pPr indent="0" fontAlgn="auto">
              <a:lnSpc>
                <a:spcPct val="130000"/>
              </a:lnSpc>
              <a:buFont typeface="Arial" panose="020B0604020202020204" pitchFamily="34" charset="0"/>
              <a:buNone/>
            </a:pPr>
            <a:r>
              <a:rPr lang="en-US" altLang="zh-CN" sz="1000">
                <a:latin typeface="Bahnschrift" panose="020B0502040204020203" charset="0"/>
                <a:ea typeface="Arial" panose="020B0604020202020204" pitchFamily="34" charset="0"/>
                <a:cs typeface="Bahnschrift" panose="020B0502040204020203" charset="0"/>
                <a:sym typeface="+mn-ea"/>
              </a:rPr>
              <a:t>https://brandequity.economictimes.indiatimes.com/news/advertising/advertising-in-the-times-of-covid-19/75205422</a:t>
            </a:r>
            <a:endParaRPr lang="en-US" altLang="zh-CN" sz="1000">
              <a:latin typeface="Bahnschrift" panose="020B0502040204020203" charset="0"/>
              <a:ea typeface="Arial" panose="020B0604020202020204" pitchFamily="34" charset="0"/>
              <a:cs typeface="Bahnschrift" panose="020B0502040204020203" charset="0"/>
              <a:sym typeface="+mn-ea"/>
            </a:endParaRPr>
          </a:p>
        </p:txBody>
      </p:sp>
      <p:sp>
        <p:nvSpPr>
          <p:cNvPr id="13" name="文本框 2"/>
          <p:cNvSpPr txBox="1"/>
          <p:nvPr/>
        </p:nvSpPr>
        <p:spPr>
          <a:xfrm>
            <a:off x="1386205" y="4562475"/>
            <a:ext cx="5545455" cy="370840"/>
          </a:xfrm>
          <a:prstGeom prst="rect">
            <a:avLst/>
          </a:prstGeom>
          <a:noFill/>
        </p:spPr>
        <p:txBody>
          <a:bodyPr wrap="square" rtlCol="0" anchor="t">
            <a:spAutoFit/>
          </a:bodyPr>
          <a:p>
            <a:pPr indent="0" fontAlgn="auto">
              <a:lnSpc>
                <a:spcPct val="130000"/>
              </a:lnSpc>
              <a:buFont typeface="Arial" panose="020B0604020202020204" pitchFamily="34" charset="0"/>
              <a:buNone/>
            </a:pPr>
            <a:r>
              <a:rPr lang="en-US" altLang="zh-CN" sz="1400">
                <a:latin typeface="Bahnschrift" panose="020B0502040204020203" charset="0"/>
                <a:ea typeface="Arial" panose="020B0604020202020204" pitchFamily="34" charset="0"/>
                <a:cs typeface="Bahnschrift" panose="020B0502040204020203" charset="0"/>
                <a:sym typeface="+mn-ea"/>
              </a:rPr>
              <a:t>Twitter,Medium,Wikipedia &amp; Illustrations are from undraw.co</a:t>
            </a:r>
            <a:endParaRPr lang="en-US" altLang="zh-CN" sz="1400">
              <a:latin typeface="Bahnschrift" panose="020B0502040204020203" charset="0"/>
              <a:ea typeface="Arial" panose="020B0604020202020204" pitchFamily="34" charset="0"/>
              <a:cs typeface="Bahnschrift" panose="020B0502040204020203" charset="0"/>
              <a:sym typeface="+mn-ea"/>
            </a:endParaRPr>
          </a:p>
        </p:txBody>
      </p:sp>
      <p:sp>
        <p:nvSpPr>
          <p:cNvPr id="17" name="文本框 11"/>
          <p:cNvSpPr txBox="1"/>
          <p:nvPr/>
        </p:nvSpPr>
        <p:spPr>
          <a:xfrm>
            <a:off x="4599274" y="739374"/>
            <a:ext cx="3473450" cy="460375"/>
          </a:xfrm>
          <a:prstGeom prst="rect">
            <a:avLst/>
          </a:prstGeom>
          <a:noFill/>
        </p:spPr>
        <p:txBody>
          <a:bodyPr wrap="square" rtlCol="0">
            <a:spAutoFit/>
          </a:bodyPr>
          <a:p>
            <a:pPr algn="ctr"/>
            <a:r>
              <a:rPr lang="en-US" altLang="zh-CN" sz="2400">
                <a:solidFill>
                  <a:srgbClr val="7855CF"/>
                </a:solidFill>
                <a:latin typeface="Couture" panose="020B0804020202020204" charset="0"/>
                <a:ea typeface="Arial" panose="020B0604020202020204" pitchFamily="34" charset="0"/>
                <a:cs typeface="Couture" panose="020B0804020202020204" charset="0"/>
                <a:sym typeface="+mn-ea"/>
              </a:rPr>
              <a:t>REFERENCE</a:t>
            </a:r>
            <a:endParaRPr lang="en-US" altLang="zh-CN" sz="2400">
              <a:solidFill>
                <a:srgbClr val="7855CF"/>
              </a:solidFill>
              <a:latin typeface="Couture" panose="020B0804020202020204" charset="0"/>
              <a:ea typeface="Arial" panose="020B0604020202020204" pitchFamily="34" charset="0"/>
              <a:cs typeface="Couture" panose="020B080402020202020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Scale>
                                      <p:cBhvr>
                                        <p:cTn id="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
                                        </p:tgtEl>
                                        <p:attrNameLst>
                                          <p:attrName>ppt_x</p:attrName>
                                          <p:attrName>ppt_y</p:attrName>
                                        </p:attrNameLst>
                                      </p:cBhvr>
                                    </p:animMotion>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989695" y="570865"/>
            <a:ext cx="2461260" cy="583565"/>
          </a:xfrm>
          <a:prstGeom prst="rect">
            <a:avLst/>
          </a:prstGeom>
          <a:noFill/>
        </p:spPr>
        <p:txBody>
          <a:bodyPr wrap="square" rtlCol="0">
            <a:spAutoFit/>
          </a:bodyPr>
          <a:lstStyle/>
          <a:p>
            <a:pPr algn="dist"/>
            <a:r>
              <a:rPr lang="en-US" altLang="zh-CN" sz="3200" b="1" i="1">
                <a:solidFill>
                  <a:schemeClr val="tx1">
                    <a:lumMod val="75000"/>
                    <a:lumOff val="25000"/>
                  </a:schemeClr>
                </a:solidFill>
                <a:latin typeface="Arial" panose="020B0604020202020204" pitchFamily="34" charset="0"/>
                <a:cs typeface="Arial" panose="020B0604020202020204" pitchFamily="34" charset="0"/>
              </a:rPr>
              <a:t>CONTENTS</a:t>
            </a:r>
            <a:endParaRPr lang="en-US" altLang="zh-CN" sz="3200" b="1" i="1">
              <a:solidFill>
                <a:schemeClr val="tx1">
                  <a:lumMod val="75000"/>
                  <a:lumOff val="25000"/>
                </a:schemeClr>
              </a:solidFill>
              <a:latin typeface="Arial" panose="020B0604020202020204" pitchFamily="34" charset="0"/>
              <a:cs typeface="Arial" panose="020B0604020202020204" pitchFamily="34" charset="0"/>
            </a:endParaRPr>
          </a:p>
        </p:txBody>
      </p:sp>
      <p:pic>
        <p:nvPicPr>
          <p:cNvPr id="49" name="图片 48" descr="图片1"/>
          <p:cNvPicPr>
            <a:picLocks noChangeAspect="1"/>
          </p:cNvPicPr>
          <p:nvPr/>
        </p:nvPicPr>
        <p:blipFill>
          <a:blip r:embed="rId1">
            <a:lum bright="60000" contrast="-72000"/>
          </a:blip>
          <a:srcRect l="35259" b="51121"/>
          <a:stretch>
            <a:fillRect/>
          </a:stretch>
        </p:blipFill>
        <p:spPr>
          <a:xfrm>
            <a:off x="370840" y="5384800"/>
            <a:ext cx="1545590" cy="1125220"/>
          </a:xfrm>
          <a:prstGeom prst="rect">
            <a:avLst/>
          </a:prstGeom>
        </p:spPr>
      </p:pic>
      <p:pic>
        <p:nvPicPr>
          <p:cNvPr id="50" name="图片 49" descr="图片2"/>
          <p:cNvPicPr>
            <a:picLocks noChangeAspect="1"/>
          </p:cNvPicPr>
          <p:nvPr/>
        </p:nvPicPr>
        <p:blipFill>
          <a:blip r:embed="rId2">
            <a:lum bright="24000" contrast="-12000"/>
          </a:blip>
          <a:srcRect t="55237"/>
          <a:stretch>
            <a:fillRect/>
          </a:stretch>
        </p:blipFill>
        <p:spPr>
          <a:xfrm>
            <a:off x="6381750" y="345440"/>
            <a:ext cx="1292860" cy="578485"/>
          </a:xfrm>
          <a:prstGeom prst="rect">
            <a:avLst/>
          </a:prstGeom>
        </p:spPr>
      </p:pic>
      <p:pic>
        <p:nvPicPr>
          <p:cNvPr id="20" name="图片 19" descr="办公中心"/>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195" y="617855"/>
            <a:ext cx="447675" cy="306070"/>
          </a:xfrm>
          <a:prstGeom prst="rect">
            <a:avLst/>
          </a:prstGeom>
        </p:spPr>
      </p:pic>
      <p:pic>
        <p:nvPicPr>
          <p:cNvPr id="6" name="图片 4" descr="C:\Users\Nijanthan Elangovan\Downloads\undraw_placeholders_rklh.pngundraw_placeholders_rklh"/>
          <p:cNvPicPr>
            <a:picLocks noChangeAspect="1"/>
          </p:cNvPicPr>
          <p:nvPr/>
        </p:nvPicPr>
        <p:blipFill>
          <a:blip r:embed="rId5"/>
          <a:srcRect/>
          <a:stretch>
            <a:fillRect/>
          </a:stretch>
        </p:blipFill>
        <p:spPr>
          <a:xfrm flipH="1">
            <a:off x="1376680" y="1702435"/>
            <a:ext cx="4599305" cy="3916680"/>
          </a:xfrm>
          <a:prstGeom prst="rect">
            <a:avLst/>
          </a:prstGeom>
        </p:spPr>
      </p:pic>
      <p:sp>
        <p:nvSpPr>
          <p:cNvPr id="25" name="文本框 12"/>
          <p:cNvSpPr txBox="1"/>
          <p:nvPr/>
        </p:nvSpPr>
        <p:spPr>
          <a:xfrm>
            <a:off x="7424420" y="3717925"/>
            <a:ext cx="3020695" cy="245110"/>
          </a:xfrm>
          <a:prstGeom prst="rect">
            <a:avLst/>
          </a:prstGeom>
          <a:noFill/>
        </p:spPr>
        <p:txBody>
          <a:bodyPr wrap="square" rtlCol="0">
            <a:spAutoFit/>
          </a:bodyPr>
          <a:p>
            <a:pPr algn="dist"/>
            <a:endParaRPr lang="zh-CN" altLang="en-US" sz="1000" cap="all">
              <a:solidFill>
                <a:srgbClr val="9B78F6"/>
              </a:solidFill>
              <a:uFillTx/>
              <a:latin typeface="Arial" panose="020B0604020202020204" pitchFamily="34" charset="0"/>
              <a:cs typeface="Arial" panose="020B0604020202020204" pitchFamily="34" charset="0"/>
            </a:endParaRPr>
          </a:p>
        </p:txBody>
      </p:sp>
      <p:sp>
        <p:nvSpPr>
          <p:cNvPr id="28" name="文本框 13"/>
          <p:cNvSpPr txBox="1"/>
          <p:nvPr/>
        </p:nvSpPr>
        <p:spPr>
          <a:xfrm>
            <a:off x="7352030" y="4863465"/>
            <a:ext cx="3395345" cy="245110"/>
          </a:xfrm>
          <a:prstGeom prst="rect">
            <a:avLst/>
          </a:prstGeom>
          <a:noFill/>
        </p:spPr>
        <p:txBody>
          <a:bodyPr wrap="square" rtlCol="0">
            <a:spAutoFit/>
          </a:bodyPr>
          <a:p>
            <a:pPr algn="dist"/>
            <a:endParaRPr lang="zh-CN" altLang="en-US" sz="1000" cap="all">
              <a:solidFill>
                <a:srgbClr val="9B78F6"/>
              </a:solidFill>
              <a:uFillTx/>
              <a:latin typeface="Arial" panose="020B0604020202020204" pitchFamily="34" charset="0"/>
              <a:cs typeface="Arial" panose="020B0604020202020204" pitchFamily="34" charset="0"/>
            </a:endParaRPr>
          </a:p>
        </p:txBody>
      </p:sp>
      <p:sp>
        <p:nvSpPr>
          <p:cNvPr id="29" name="Text Box 28"/>
          <p:cNvSpPr txBox="1"/>
          <p:nvPr/>
        </p:nvSpPr>
        <p:spPr>
          <a:xfrm>
            <a:off x="5793105" y="1800860"/>
            <a:ext cx="5904230" cy="3138170"/>
          </a:xfrm>
          <a:prstGeom prst="rect">
            <a:avLst/>
          </a:prstGeom>
          <a:noFill/>
        </p:spPr>
        <p:txBody>
          <a:bodyPr wrap="square" rtlCol="0">
            <a:spAutoFit/>
          </a:bodyPr>
          <a:p>
            <a:r>
              <a:rPr lang="en-US">
                <a:solidFill>
                  <a:srgbClr val="7855CF"/>
                </a:solidFill>
                <a:latin typeface="Couture" panose="020B0804020202020204" charset="0"/>
                <a:cs typeface="Couture" panose="020B0804020202020204" charset="0"/>
              </a:rPr>
              <a:t>1.INTRODUCTION TO ADVERTISMENT DURING COVID-19</a:t>
            </a:r>
            <a:endParaRPr lang="en-US">
              <a:solidFill>
                <a:srgbClr val="7855CF"/>
              </a:solidFill>
              <a:latin typeface="Couture" panose="020B0804020202020204" charset="0"/>
              <a:cs typeface="Couture" panose="020B0804020202020204" charset="0"/>
            </a:endParaRPr>
          </a:p>
          <a:p>
            <a:endParaRPr lang="en-US">
              <a:solidFill>
                <a:srgbClr val="7855CF"/>
              </a:solidFill>
              <a:latin typeface="Couture" panose="020B0804020202020204" charset="0"/>
              <a:cs typeface="Couture" panose="020B0804020202020204" charset="0"/>
            </a:endParaRPr>
          </a:p>
          <a:p>
            <a:r>
              <a:rPr lang="en-US">
                <a:solidFill>
                  <a:srgbClr val="7855CF"/>
                </a:solidFill>
                <a:latin typeface="Couture" panose="020B0804020202020204" charset="0"/>
                <a:cs typeface="Couture" panose="020B0804020202020204" charset="0"/>
              </a:rPr>
              <a:t>2.IMPROVISING BRAND VISIBILITY</a:t>
            </a:r>
            <a:endParaRPr lang="en-US">
              <a:solidFill>
                <a:srgbClr val="7855CF"/>
              </a:solidFill>
              <a:latin typeface="Couture" panose="020B0804020202020204" charset="0"/>
              <a:cs typeface="Couture" panose="020B0804020202020204" charset="0"/>
            </a:endParaRPr>
          </a:p>
          <a:p>
            <a:endParaRPr lang="en-US">
              <a:solidFill>
                <a:srgbClr val="7855CF"/>
              </a:solidFill>
              <a:latin typeface="Couture" panose="020B0804020202020204" charset="0"/>
              <a:cs typeface="Couture" panose="020B0804020202020204" charset="0"/>
            </a:endParaRPr>
          </a:p>
          <a:p>
            <a:r>
              <a:rPr lang="en-US">
                <a:solidFill>
                  <a:srgbClr val="7855CF"/>
                </a:solidFill>
                <a:latin typeface="Couture" panose="020B0804020202020204" charset="0"/>
                <a:cs typeface="Couture" panose="020B0804020202020204" charset="0"/>
              </a:rPr>
              <a:t>3.</a:t>
            </a:r>
            <a:r>
              <a:rPr lang="en-US">
                <a:solidFill>
                  <a:srgbClr val="7855CF"/>
                </a:solidFill>
                <a:latin typeface="Couture" panose="020B0804020202020204" charset="0"/>
                <a:cs typeface="Couture" panose="020B0804020202020204" charset="0"/>
                <a:sym typeface="+mn-ea"/>
              </a:rPr>
              <a:t>STARTEGIES AND METHODS OF ADVERTISMENT</a:t>
            </a:r>
            <a:endParaRPr lang="en-US">
              <a:solidFill>
                <a:srgbClr val="7855CF"/>
              </a:solidFill>
              <a:latin typeface="Couture" panose="020B0804020202020204" charset="0"/>
              <a:cs typeface="Couture" panose="020B0804020202020204" charset="0"/>
            </a:endParaRPr>
          </a:p>
          <a:p>
            <a:endParaRPr lang="en-US">
              <a:solidFill>
                <a:srgbClr val="7855CF"/>
              </a:solidFill>
              <a:latin typeface="Couture" panose="020B0804020202020204" charset="0"/>
              <a:cs typeface="Couture" panose="020B0804020202020204" charset="0"/>
            </a:endParaRPr>
          </a:p>
          <a:p>
            <a:r>
              <a:rPr lang="en-US">
                <a:solidFill>
                  <a:srgbClr val="7855CF"/>
                </a:solidFill>
                <a:latin typeface="Couture" panose="020B0804020202020204" charset="0"/>
                <a:cs typeface="Couture" panose="020B0804020202020204" charset="0"/>
              </a:rPr>
              <a:t>4.CONCLUSION</a:t>
            </a:r>
            <a:endParaRPr lang="en-US">
              <a:solidFill>
                <a:srgbClr val="7855CF"/>
              </a:solidFill>
              <a:latin typeface="Couture" panose="020B0804020202020204" charset="0"/>
              <a:cs typeface="Couture" panose="020B0804020202020204" charset="0"/>
            </a:endParaRPr>
          </a:p>
          <a:p>
            <a:endParaRPr lang="en-US">
              <a:solidFill>
                <a:srgbClr val="7855CF"/>
              </a:solidFill>
              <a:latin typeface="Couture" panose="020B0804020202020204" charset="0"/>
              <a:cs typeface="Couture" panose="020B0804020202020204" charset="0"/>
            </a:endParaRPr>
          </a:p>
          <a:p>
            <a:r>
              <a:rPr lang="en-US">
                <a:solidFill>
                  <a:srgbClr val="7855CF"/>
                </a:solidFill>
                <a:latin typeface="Couture" panose="020B0804020202020204" charset="0"/>
                <a:cs typeface="Couture" panose="020B0804020202020204" charset="0"/>
              </a:rPr>
              <a:t>5.REFERENCE AND SOURCES</a:t>
            </a:r>
            <a:endParaRPr lang="en-US">
              <a:solidFill>
                <a:srgbClr val="7855CF"/>
              </a:solidFill>
              <a:latin typeface="Couture" panose="020B0804020202020204" charset="0"/>
              <a:cs typeface="Couture" panose="020B08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2639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60650" y="1153160"/>
            <a:ext cx="7103745" cy="4747260"/>
            <a:chOff x="4190" y="1816"/>
            <a:chExt cx="11187" cy="7476"/>
          </a:xfrm>
        </p:grpSpPr>
        <p:pic>
          <p:nvPicPr>
            <p:cNvPr id="14" name="图片 13" descr="undraw_doctors_hwty"/>
            <p:cNvPicPr>
              <a:picLocks noChangeAspect="1"/>
            </p:cNvPicPr>
            <p:nvPr/>
          </p:nvPicPr>
          <p:blipFill>
            <a:blip r:embed="rId1">
              <a:lum contrast="6000"/>
            </a:blip>
            <a:srcRect l="6102" t="-420" b="15495"/>
            <a:stretch>
              <a:fillRect/>
            </a:stretch>
          </p:blipFill>
          <p:spPr>
            <a:xfrm>
              <a:off x="4190" y="1816"/>
              <a:ext cx="11187" cy="7476"/>
            </a:xfrm>
            <a:prstGeom prst="rect">
              <a:avLst/>
            </a:prstGeom>
          </p:spPr>
        </p:pic>
        <p:grpSp>
          <p:nvGrpSpPr>
            <p:cNvPr id="17" name="组合 16"/>
            <p:cNvGrpSpPr/>
            <p:nvPr/>
          </p:nvGrpSpPr>
          <p:grpSpPr>
            <a:xfrm>
              <a:off x="5920" y="2196"/>
              <a:ext cx="8202" cy="4545"/>
              <a:chOff x="6003" y="1710"/>
              <a:chExt cx="8202" cy="4545"/>
            </a:xfrm>
          </p:grpSpPr>
          <p:grpSp>
            <p:nvGrpSpPr>
              <p:cNvPr id="11" name="组合 10"/>
              <p:cNvGrpSpPr/>
              <p:nvPr/>
            </p:nvGrpSpPr>
            <p:grpSpPr>
              <a:xfrm>
                <a:off x="6003" y="4458"/>
                <a:ext cx="8202" cy="1797"/>
                <a:chOff x="5736" y="3258"/>
                <a:chExt cx="8202" cy="1797"/>
              </a:xfrm>
            </p:grpSpPr>
            <p:sp>
              <p:nvSpPr>
                <p:cNvPr id="9" name="文本框 8"/>
                <p:cNvSpPr txBox="1"/>
                <p:nvPr/>
              </p:nvSpPr>
              <p:spPr>
                <a:xfrm>
                  <a:off x="5736" y="3258"/>
                  <a:ext cx="8202" cy="1797"/>
                </a:xfrm>
                <a:prstGeom prst="rect">
                  <a:avLst/>
                </a:prstGeom>
                <a:noFill/>
              </p:spPr>
              <p:txBody>
                <a:bodyPr wrap="square" rtlCol="0">
                  <a:spAutoFit/>
                </a:bodyPr>
                <a:lstStyle/>
                <a:p>
                  <a:pPr algn="ctr"/>
                  <a:r>
                    <a:rPr lang="en-US" sz="3600">
                      <a:solidFill>
                        <a:srgbClr val="7855CF"/>
                      </a:solidFill>
                      <a:latin typeface="Couture" panose="020B0804020202020204" charset="0"/>
                      <a:cs typeface="Couture" panose="020B0804020202020204" charset="0"/>
                      <a:sym typeface="+mn-ea"/>
                    </a:rPr>
                    <a:t>INTRODUCTION TO ADVERTISMENT DURING COVID-19</a:t>
                  </a:r>
                  <a:endParaRPr lang="zh-CN" altLang="en-US" sz="3600">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p:nvSpPr>
              <p:spPr>
                <a:xfrm>
                  <a:off x="6965" y="4479"/>
                  <a:ext cx="5266" cy="531"/>
                </a:xfrm>
                <a:prstGeom prst="rect">
                  <a:avLst/>
                </a:prstGeom>
                <a:noFill/>
              </p:spPr>
              <p:txBody>
                <a:bodyPr wrap="square" rtlCol="0">
                  <a:spAutoFit/>
                </a:bodyPr>
                <a:lstStyle/>
                <a:p>
                  <a:pPr algn="dist"/>
                  <a:endParaRPr lang="zh-CN" altLang="en-US" sz="1600" cap="all">
                    <a:solidFill>
                      <a:schemeClr val="tx1">
                        <a:lumMod val="75000"/>
                        <a:lumOff val="25000"/>
                      </a:schemeClr>
                    </a:solidFill>
                    <a:uFillTx/>
                    <a:latin typeface="Arial" panose="020B0604020202020204" pitchFamily="34" charset="0"/>
                    <a:cs typeface="Arial" panose="020B0604020202020204" pitchFamily="34" charset="0"/>
                  </a:endParaRPr>
                </a:p>
              </p:txBody>
            </p:sp>
          </p:grpSp>
          <p:sp>
            <p:nvSpPr>
              <p:cNvPr id="13" name="文本框 12"/>
              <p:cNvSpPr txBox="1"/>
              <p:nvPr/>
            </p:nvSpPr>
            <p:spPr>
              <a:xfrm>
                <a:off x="8388" y="1710"/>
                <a:ext cx="2958" cy="3052"/>
              </a:xfrm>
              <a:prstGeom prst="rect">
                <a:avLst/>
              </a:prstGeom>
              <a:noFill/>
            </p:spPr>
            <p:txBody>
              <a:bodyPr wrap="none" rtlCol="0">
                <a:spAutoFit/>
              </a:bodyPr>
              <a:lstStyle/>
              <a:p>
                <a:r>
                  <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01</a:t>
                </a:r>
                <a:endPar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grpSp>
      <p:pic>
        <p:nvPicPr>
          <p:cNvPr id="49" name="图片 48" descr="图片1"/>
          <p:cNvPicPr>
            <a:picLocks noChangeAspect="1"/>
          </p:cNvPicPr>
          <p:nvPr/>
        </p:nvPicPr>
        <p:blipFill>
          <a:blip r:embed="rId2">
            <a:lum bright="72000" contrast="-84000"/>
          </a:blip>
          <a:srcRect l="35259" b="51121"/>
          <a:stretch>
            <a:fillRect/>
          </a:stretch>
        </p:blipFill>
        <p:spPr>
          <a:xfrm flipV="1">
            <a:off x="375920" y="326390"/>
            <a:ext cx="1545590" cy="1125220"/>
          </a:xfrm>
          <a:prstGeom prst="rect">
            <a:avLst/>
          </a:prstGeom>
        </p:spPr>
      </p:pic>
      <p:sp>
        <p:nvSpPr>
          <p:cNvPr id="20" name="同心圆 19"/>
          <p:cNvSpPr/>
          <p:nvPr/>
        </p:nvSpPr>
        <p:spPr>
          <a:xfrm>
            <a:off x="929005" y="4839970"/>
            <a:ext cx="1289050" cy="128905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3">
            <a:lum bright="30000" contrast="-24000"/>
          </a:blip>
          <a:srcRect t="55237"/>
          <a:stretch>
            <a:fillRect/>
          </a:stretch>
        </p:blipFill>
        <p:spPr>
          <a:xfrm rot="5400000">
            <a:off x="10806430" y="1537970"/>
            <a:ext cx="1394460" cy="62420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1">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2">
            <a:lum bright="60000" contrast="-72000"/>
          </a:blip>
          <a:srcRect l="35259" b="51121"/>
          <a:stretch>
            <a:fillRect/>
          </a:stretch>
        </p:blipFill>
        <p:spPr>
          <a:xfrm>
            <a:off x="370840" y="5670550"/>
            <a:ext cx="1152525" cy="839470"/>
          </a:xfrm>
          <a:prstGeom prst="rect">
            <a:avLst/>
          </a:prstGeom>
        </p:spPr>
      </p:pic>
      <p:grpSp>
        <p:nvGrpSpPr>
          <p:cNvPr id="3" name="组合 2"/>
          <p:cNvGrpSpPr/>
          <p:nvPr/>
        </p:nvGrpSpPr>
        <p:grpSpPr>
          <a:xfrm>
            <a:off x="950595" y="1022350"/>
            <a:ext cx="10290175" cy="5123180"/>
            <a:chOff x="1381" y="2325"/>
            <a:chExt cx="16205" cy="8068"/>
          </a:xfrm>
        </p:grpSpPr>
        <p:sp>
          <p:nvSpPr>
            <p:cNvPr id="2" name="文本框 1"/>
            <p:cNvSpPr txBox="1"/>
            <p:nvPr/>
          </p:nvSpPr>
          <p:spPr>
            <a:xfrm>
              <a:off x="1381" y="2325"/>
              <a:ext cx="8211" cy="8068"/>
            </a:xfrm>
            <a:prstGeom prst="rect">
              <a:avLst/>
            </a:prstGeom>
            <a:noFill/>
          </p:spPr>
          <p:txBody>
            <a:bodyPr wrap="square" rtlCol="0" anchor="t">
              <a:spAutoFit/>
            </a:bodyPr>
            <a:lstStyle/>
            <a:p>
              <a:pPr indent="0" algn="just" fontAlgn="auto">
                <a:lnSpc>
                  <a:spcPct val="130000"/>
                </a:lnSpc>
                <a:buClr>
                  <a:srgbClr val="823FFD"/>
                </a:buClr>
                <a:buNone/>
              </a:pPr>
              <a:r>
                <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rPr>
                <a:t>We are going through an unprecedented time, a ‘black swan’ event that has sent shock waves across the global economy – from large business houses to small next-door businesses, the COVID-19 pandemic has spared no one. Factories have been shut down, supply chains have been disrupted, marketing investments have been put on hold as countries are putting health and safety above everything else. Rightly so!</a:t>
              </a:r>
              <a:endPar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a:p>
              <a:pPr indent="0" algn="just" fontAlgn="auto">
                <a:lnSpc>
                  <a:spcPct val="130000"/>
                </a:lnSpc>
                <a:buClr>
                  <a:srgbClr val="823FFD"/>
                </a:buClr>
                <a:buNone/>
              </a:pPr>
              <a:endPar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a:p>
              <a:pPr indent="0" algn="just" fontAlgn="auto">
                <a:lnSpc>
                  <a:spcPct val="130000"/>
                </a:lnSpc>
                <a:buClr>
                  <a:srgbClr val="823FFD"/>
                </a:buClr>
                <a:buNone/>
              </a:pPr>
              <a:r>
                <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rPr>
                <a:t>As the lockdown continues, we see second order effects leading to fundamental shifts in the consumer buying behaviour and media consumption. Consumer spending is seeing a spike on essentials, health &amp; hygiene products; discretionary spends continue to tumble and planned purchases are being put on hold as saving cash has become a priority. As consumers avoid stepping outside, online shopping for groceries and medicines has seen tremendous growth, with orders of leading e-tailing platforms growing multiform even as the e-tailers continue to fix their supply chain issues.</a:t>
              </a:r>
              <a:endPar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p:txBody>
        </p:sp>
        <p:pic>
          <p:nvPicPr>
            <p:cNvPr id="19" name="图片 18" descr="C:\Users\Nijanthan Elangovan\Downloads\undraw_social_distancing_2g0u.pngundraw_social_distancing_2g0u"/>
            <p:cNvPicPr>
              <a:picLocks noChangeAspect="1"/>
            </p:cNvPicPr>
            <p:nvPr/>
          </p:nvPicPr>
          <p:blipFill>
            <a:blip r:embed="rId3"/>
            <a:srcRect/>
            <a:stretch>
              <a:fillRect/>
            </a:stretch>
          </p:blipFill>
          <p:spPr>
            <a:xfrm>
              <a:off x="10566" y="3255"/>
              <a:ext cx="7020" cy="573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084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1">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2">
            <a:lum bright="60000" contrast="-72000"/>
          </a:blip>
          <a:srcRect l="35259" b="51121"/>
          <a:stretch>
            <a:fillRect/>
          </a:stretch>
        </p:blipFill>
        <p:spPr>
          <a:xfrm>
            <a:off x="370840" y="5384800"/>
            <a:ext cx="1545590" cy="1125220"/>
          </a:xfrm>
          <a:prstGeom prst="rect">
            <a:avLst/>
          </a:prstGeom>
        </p:spPr>
      </p:pic>
      <p:grpSp>
        <p:nvGrpSpPr>
          <p:cNvPr id="2" name="组合 1"/>
          <p:cNvGrpSpPr/>
          <p:nvPr/>
        </p:nvGrpSpPr>
        <p:grpSpPr>
          <a:xfrm>
            <a:off x="923290" y="1403350"/>
            <a:ext cx="10345420" cy="4159885"/>
            <a:chOff x="1488" y="2785"/>
            <a:chExt cx="16292" cy="6551"/>
          </a:xfrm>
        </p:grpSpPr>
        <p:sp>
          <p:nvSpPr>
            <p:cNvPr id="3" name="文本框 2"/>
            <p:cNvSpPr txBox="1"/>
            <p:nvPr/>
          </p:nvSpPr>
          <p:spPr>
            <a:xfrm>
              <a:off x="1488" y="2785"/>
              <a:ext cx="5282" cy="4987"/>
            </a:xfrm>
            <a:prstGeom prst="rect">
              <a:avLst/>
            </a:prstGeom>
            <a:noFill/>
          </p:spPr>
          <p:txBody>
            <a:bodyPr wrap="square" rtlCol="0" anchor="t">
              <a:spAutoFit/>
            </a:bodyPr>
            <a:lstStyle/>
            <a:p>
              <a:pPr indent="0" algn="just" fontAlgn="auto">
                <a:lnSpc>
                  <a:spcPct val="130000"/>
                </a:lnSpc>
                <a:buNone/>
              </a:pPr>
              <a:endPar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a:p>
              <a:pPr indent="0" algn="just" fontAlgn="auto">
                <a:lnSpc>
                  <a:spcPct val="130000"/>
                </a:lnSpc>
                <a:buNone/>
              </a:pPr>
              <a:r>
                <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rPr>
                <a:t>Likewise, the advertising space is seeing an explosive growth in digital content consumption (esp. on social media, OTT and gaming) and significantly increased TV viewership (40%+ over pre-Covid period), ironically coupled with advertising demand being subdued due to the current situation, except for select categories like essentials, health &amp; hygiene.</a:t>
              </a:r>
              <a:endParaRPr lang="zh-CN"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p:txBody>
        </p:sp>
        <p:sp>
          <p:nvSpPr>
            <p:cNvPr id="6" name="文本框 5"/>
            <p:cNvSpPr txBox="1"/>
            <p:nvPr/>
          </p:nvSpPr>
          <p:spPr>
            <a:xfrm>
              <a:off x="1774" y="6750"/>
              <a:ext cx="4996" cy="584"/>
            </a:xfrm>
            <a:prstGeom prst="rect">
              <a:avLst/>
            </a:prstGeom>
            <a:noFill/>
          </p:spPr>
          <p:txBody>
            <a:bodyPr wrap="square" rtlCol="0" anchor="t">
              <a:spAutoFit/>
            </a:bodyPr>
            <a:lstStyle/>
            <a:p>
              <a:pPr indent="0" algn="just" fontAlgn="auto">
                <a:lnSpc>
                  <a:spcPct val="130000"/>
                </a:lnSpc>
                <a:buNone/>
              </a:pPr>
              <a:endParaRPr lang="zh-CN" altLang="en-US" sz="1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文本框 9"/>
            <p:cNvSpPr txBox="1"/>
            <p:nvPr/>
          </p:nvSpPr>
          <p:spPr>
            <a:xfrm>
              <a:off x="12784" y="3469"/>
              <a:ext cx="4996" cy="5867"/>
            </a:xfrm>
            <a:prstGeom prst="rect">
              <a:avLst/>
            </a:prstGeom>
            <a:noFill/>
          </p:spPr>
          <p:txBody>
            <a:bodyPr wrap="square" rtlCol="0" anchor="t">
              <a:spAutoFit/>
            </a:bodyPr>
            <a:lstStyle/>
            <a:p>
              <a:pPr indent="0" algn="just" fontAlgn="auto">
                <a:lnSpc>
                  <a:spcPct val="130000"/>
                </a:lnSpc>
                <a:buNone/>
              </a:pPr>
              <a:r>
                <a:rPr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rPr>
                <a:t>Advertisers across industries have responded differently to the situation – while advertisements for essentials and health &amp; hygiene products continue across media, most non-essential categories have restricted communications to digital, advertisers for categories under planned purchases have gone dark. Few companies are doubling down on brand building by highlighting their efforts towards combating the situation.</a:t>
              </a:r>
              <a:endParaRPr sz="1400">
                <a:solidFill>
                  <a:schemeClr val="tx1">
                    <a:lumMod val="75000"/>
                    <a:lumOff val="25000"/>
                  </a:schemeClr>
                </a:solidFill>
                <a:latin typeface="Bahnschrift" panose="020B0502040204020203" charset="0"/>
                <a:ea typeface="Arial" panose="020B0604020202020204" pitchFamily="34" charset="0"/>
                <a:cs typeface="Bahnschrift" panose="020B0502040204020203" charset="0"/>
                <a:sym typeface="+mn-ea"/>
              </a:endParaRPr>
            </a:p>
          </p:txBody>
        </p:sp>
        <p:pic>
          <p:nvPicPr>
            <p:cNvPr id="33" name="图片 32" descr="book_lover-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 y="4224"/>
              <a:ext cx="6292" cy="4650"/>
            </a:xfrm>
            <a:prstGeom prst="rect">
              <a:avLst/>
            </a:prstGeom>
          </p:spPr>
        </p:pic>
        <p:sp>
          <p:nvSpPr>
            <p:cNvPr id="20" name="同心圆 19"/>
            <p:cNvSpPr/>
            <p:nvPr/>
          </p:nvSpPr>
          <p:spPr>
            <a:xfrm>
              <a:off x="14797" y="4385"/>
              <a:ext cx="2030" cy="203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4" name="圆角矩形 3"/>
          <p:cNvSpPr/>
          <p:nvPr/>
        </p:nvSpPr>
        <p:spPr>
          <a:xfrm>
            <a:off x="375920" y="32639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660650" y="1153160"/>
            <a:ext cx="7103745" cy="4747260"/>
            <a:chOff x="4190" y="1816"/>
            <a:chExt cx="11187" cy="7476"/>
          </a:xfrm>
        </p:grpSpPr>
        <p:pic>
          <p:nvPicPr>
            <p:cNvPr id="14" name="图片 13" descr="undraw_doctors_hwty"/>
            <p:cNvPicPr>
              <a:picLocks noChangeAspect="1"/>
            </p:cNvPicPr>
            <p:nvPr/>
          </p:nvPicPr>
          <p:blipFill>
            <a:blip r:embed="rId1">
              <a:lum contrast="6000"/>
            </a:blip>
            <a:srcRect l="6102" t="-420" b="15495"/>
            <a:stretch>
              <a:fillRect/>
            </a:stretch>
          </p:blipFill>
          <p:spPr>
            <a:xfrm>
              <a:off x="4190" y="1816"/>
              <a:ext cx="11187" cy="7476"/>
            </a:xfrm>
            <a:prstGeom prst="rect">
              <a:avLst/>
            </a:prstGeom>
          </p:spPr>
        </p:pic>
        <p:grpSp>
          <p:nvGrpSpPr>
            <p:cNvPr id="17" name="组合 16"/>
            <p:cNvGrpSpPr/>
            <p:nvPr/>
          </p:nvGrpSpPr>
          <p:grpSpPr>
            <a:xfrm>
              <a:off x="5538" y="2196"/>
              <a:ext cx="9031" cy="3825"/>
              <a:chOff x="5621" y="1710"/>
              <a:chExt cx="9031" cy="3825"/>
            </a:xfrm>
          </p:grpSpPr>
          <p:sp>
            <p:nvSpPr>
              <p:cNvPr id="9" name="文本框 8"/>
              <p:cNvSpPr txBox="1"/>
              <p:nvPr/>
            </p:nvSpPr>
            <p:spPr>
              <a:xfrm>
                <a:off x="5621" y="4458"/>
                <a:ext cx="9031" cy="1077"/>
              </a:xfrm>
              <a:prstGeom prst="rect">
                <a:avLst/>
              </a:prstGeom>
              <a:noFill/>
            </p:spPr>
            <p:txBody>
              <a:bodyPr wrap="square" rtlCol="0">
                <a:spAutoFit/>
              </a:bodyPr>
              <a:lstStyle/>
              <a:p>
                <a:pPr algn="dist"/>
                <a:r>
                  <a:rPr lang="en-US" sz="3600">
                    <a:solidFill>
                      <a:srgbClr val="7855CF"/>
                    </a:solidFill>
                    <a:latin typeface="Couture" panose="020B0804020202020204" charset="0"/>
                    <a:cs typeface="Couture" panose="020B0804020202020204" charset="0"/>
                    <a:sym typeface="+mn-ea"/>
                  </a:rPr>
                  <a:t>IMPROVISING BRAND VISIBILITY</a:t>
                </a:r>
                <a:endParaRPr lang="zh-CN" altLang="en-US" sz="3600">
                  <a:latin typeface="Arial" panose="020B0604020202020204" pitchFamily="34" charset="0"/>
                  <a:ea typeface="Arial" panose="020B0604020202020204" pitchFamily="34" charset="0"/>
                  <a:cs typeface="Arial" panose="020B0604020202020204" pitchFamily="34" charset="0"/>
                </a:endParaRPr>
              </a:p>
            </p:txBody>
          </p:sp>
          <p:sp>
            <p:nvSpPr>
              <p:cNvPr id="13" name="文本框 12"/>
              <p:cNvSpPr txBox="1"/>
              <p:nvPr/>
            </p:nvSpPr>
            <p:spPr>
              <a:xfrm>
                <a:off x="8388" y="1710"/>
                <a:ext cx="2958" cy="3052"/>
              </a:xfrm>
              <a:prstGeom prst="rect">
                <a:avLst/>
              </a:prstGeom>
              <a:noFill/>
            </p:spPr>
            <p:txBody>
              <a:bodyPr wrap="none" rtlCol="0">
                <a:spAutoFit/>
              </a:bodyPr>
              <a:lstStyle/>
              <a:p>
                <a:r>
                  <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rPr>
                  <a:t>02</a:t>
                </a:r>
                <a:endParaRPr lang="en-US" altLang="zh-CN" sz="120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grpSp>
      <p:pic>
        <p:nvPicPr>
          <p:cNvPr id="49" name="图片 48" descr="图片1"/>
          <p:cNvPicPr>
            <a:picLocks noChangeAspect="1"/>
          </p:cNvPicPr>
          <p:nvPr/>
        </p:nvPicPr>
        <p:blipFill>
          <a:blip r:embed="rId2">
            <a:lum bright="72000" contrast="-84000"/>
          </a:blip>
          <a:srcRect l="35259" b="51121"/>
          <a:stretch>
            <a:fillRect/>
          </a:stretch>
        </p:blipFill>
        <p:spPr>
          <a:xfrm flipV="1">
            <a:off x="375920" y="326390"/>
            <a:ext cx="1545590" cy="1125220"/>
          </a:xfrm>
          <a:prstGeom prst="rect">
            <a:avLst/>
          </a:prstGeom>
        </p:spPr>
      </p:pic>
      <p:sp>
        <p:nvSpPr>
          <p:cNvPr id="20" name="同心圆 19"/>
          <p:cNvSpPr/>
          <p:nvPr/>
        </p:nvSpPr>
        <p:spPr>
          <a:xfrm>
            <a:off x="929005" y="4839970"/>
            <a:ext cx="1289050" cy="1289050"/>
          </a:xfrm>
          <a:prstGeom prst="donut">
            <a:avLst>
              <a:gd name="adj" fmla="val 23240"/>
            </a:avLst>
          </a:prstGeom>
          <a:gradFill>
            <a:gsLst>
              <a:gs pos="0">
                <a:srgbClr val="645BE6">
                  <a:alpha val="9000"/>
                </a:srgbClr>
              </a:gs>
              <a:gs pos="100000">
                <a:srgbClr val="B183FD">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3">
            <a:lum bright="30000" contrast="-24000"/>
          </a:blip>
          <a:srcRect t="55237"/>
          <a:stretch>
            <a:fillRect/>
          </a:stretch>
        </p:blipFill>
        <p:spPr>
          <a:xfrm rot="5400000">
            <a:off x="10806430" y="1537970"/>
            <a:ext cx="1394460" cy="624205"/>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20" name="Title 19"/>
          <p:cNvSpPr>
            <a:spLocks noGrp="1"/>
          </p:cNvSpPr>
          <p:nvPr>
            <p:ph type="title"/>
          </p:nvPr>
        </p:nvSpPr>
        <p:spPr/>
        <p:txBody>
          <a:bodyPr/>
          <a:p>
            <a:endParaRPr lang="en-US"/>
          </a:p>
        </p:txBody>
      </p:sp>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rot="0">
            <a:off x="1020445" y="2361565"/>
            <a:ext cx="2078990" cy="2451100"/>
            <a:chOff x="1619" y="2266"/>
            <a:chExt cx="3274" cy="3860"/>
          </a:xfrm>
        </p:grpSpPr>
        <p:sp>
          <p:nvSpPr>
            <p:cNvPr id="2" name="文本框 1"/>
            <p:cNvSpPr txBox="1"/>
            <p:nvPr/>
          </p:nvSpPr>
          <p:spPr>
            <a:xfrm>
              <a:off x="1619" y="5110"/>
              <a:ext cx="3274" cy="1016"/>
            </a:xfrm>
            <a:prstGeom prst="rect">
              <a:avLst/>
            </a:prstGeom>
            <a:noFill/>
          </p:spPr>
          <p:txBody>
            <a:bodyPr wrap="square" rtlCol="0">
              <a:spAutoFit/>
            </a:bodyPr>
            <a:lstStyle/>
            <a:p>
              <a:pPr algn="ctr"/>
              <a:r>
                <a:rPr lang="zh-CN" altLang="en-US" b="1">
                  <a:latin typeface="Bahnschrift" panose="020B0502040204020203" charset="0"/>
                  <a:ea typeface="Arial" panose="020B0604020202020204" pitchFamily="34" charset="0"/>
                  <a:cs typeface="Bahnschrift" panose="020B0502040204020203" charset="0"/>
                </a:rPr>
                <a:t>Ask consumers what they want</a:t>
              </a:r>
              <a:endParaRPr lang="zh-CN" altLang="en-US" b="1">
                <a:latin typeface="Bahnschrift" panose="020B0502040204020203" charset="0"/>
                <a:ea typeface="Arial" panose="020B0604020202020204" pitchFamily="34" charset="0"/>
                <a:cs typeface="Bahnschrift" panose="020B0502040204020203" charset="0"/>
              </a:endParaRPr>
            </a:p>
          </p:txBody>
        </p:sp>
        <p:sp>
          <p:nvSpPr>
            <p:cNvPr id="11" name="椭圆 10"/>
            <p:cNvSpPr/>
            <p:nvPr/>
          </p:nvSpPr>
          <p:spPr>
            <a:xfrm>
              <a:off x="1851" y="2266"/>
              <a:ext cx="2603" cy="2603"/>
            </a:xfrm>
            <a:prstGeom prst="ellipse">
              <a:avLst/>
            </a:prstGeom>
            <a:noFill/>
            <a:ln>
              <a:solidFill>
                <a:srgbClr val="665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rot="0">
            <a:off x="3690620" y="2362200"/>
            <a:ext cx="2357120" cy="2727325"/>
            <a:chOff x="5823" y="2267"/>
            <a:chExt cx="3712" cy="4295"/>
          </a:xfrm>
        </p:grpSpPr>
        <p:sp>
          <p:nvSpPr>
            <p:cNvPr id="7" name="文本框 6"/>
            <p:cNvSpPr txBox="1"/>
            <p:nvPr/>
          </p:nvSpPr>
          <p:spPr>
            <a:xfrm>
              <a:off x="5823" y="5110"/>
              <a:ext cx="3712" cy="1452"/>
            </a:xfrm>
            <a:prstGeom prst="rect">
              <a:avLst/>
            </a:prstGeom>
            <a:noFill/>
          </p:spPr>
          <p:txBody>
            <a:bodyPr wrap="square" rtlCol="0">
              <a:spAutoFit/>
            </a:bodyPr>
            <a:lstStyle/>
            <a:p>
              <a:pPr algn="ctr"/>
              <a:r>
                <a:rPr lang="zh-CN" altLang="en-US" b="1">
                  <a:latin typeface="Bahnschrift" panose="020B0502040204020203" charset="0"/>
                  <a:ea typeface="Arial" panose="020B0604020202020204" pitchFamily="34" charset="0"/>
                  <a:cs typeface="Bahnschrift" panose="020B0502040204020203" charset="0"/>
                </a:rPr>
                <a:t>Innovate while staying true to your values</a:t>
              </a:r>
              <a:endParaRPr lang="zh-CN" altLang="en-US" b="1">
                <a:latin typeface="Bahnschrift" panose="020B0502040204020203" charset="0"/>
                <a:ea typeface="Arial" panose="020B0604020202020204" pitchFamily="34" charset="0"/>
                <a:cs typeface="Bahnschrift" panose="020B0502040204020203" charset="0"/>
              </a:endParaRPr>
            </a:p>
          </p:txBody>
        </p:sp>
        <p:sp>
          <p:nvSpPr>
            <p:cNvPr id="36" name="椭圆 35"/>
            <p:cNvSpPr/>
            <p:nvPr/>
          </p:nvSpPr>
          <p:spPr>
            <a:xfrm>
              <a:off x="6157" y="2267"/>
              <a:ext cx="2603" cy="2603"/>
            </a:xfrm>
            <a:prstGeom prst="ellipse">
              <a:avLst/>
            </a:prstGeom>
            <a:noFill/>
            <a:ln>
              <a:solidFill>
                <a:srgbClr val="665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6477000" y="4167505"/>
            <a:ext cx="2181860" cy="645160"/>
          </a:xfrm>
          <a:prstGeom prst="rect">
            <a:avLst/>
          </a:prstGeom>
          <a:noFill/>
        </p:spPr>
        <p:txBody>
          <a:bodyPr wrap="square" rtlCol="0" anchor="t">
            <a:spAutoFit/>
          </a:bodyPr>
          <a:lstStyle/>
          <a:p>
            <a:pPr algn="ctr"/>
            <a:r>
              <a:rPr lang="zh-CN" b="1">
                <a:latin typeface="Bahnschrift" panose="020B0502040204020203" charset="0"/>
                <a:ea typeface="Arial" panose="020B0604020202020204" pitchFamily="34" charset="0"/>
                <a:cs typeface="Bahnschrift" panose="020B0502040204020203" charset="0"/>
                <a:sym typeface="+mn-ea"/>
              </a:rPr>
              <a:t>Continue to focus on video</a:t>
            </a:r>
            <a:endParaRPr lang="en-US" altLang="zh-CN" b="1">
              <a:latin typeface="Bahnschrift" panose="020B0502040204020203" charset="0"/>
              <a:ea typeface="Arial" panose="020B0604020202020204" pitchFamily="34" charset="0"/>
              <a:cs typeface="Bahnschrift" panose="020B0502040204020203" charset="0"/>
              <a:sym typeface="+mn-ea"/>
            </a:endParaRPr>
          </a:p>
        </p:txBody>
      </p:sp>
      <p:sp>
        <p:nvSpPr>
          <p:cNvPr id="30" name="椭圆 29"/>
          <p:cNvSpPr/>
          <p:nvPr/>
        </p:nvSpPr>
        <p:spPr>
          <a:xfrm>
            <a:off x="6637655" y="2362835"/>
            <a:ext cx="1652905" cy="1652905"/>
          </a:xfrm>
          <a:prstGeom prst="ellipse">
            <a:avLst/>
          </a:prstGeom>
          <a:noFill/>
          <a:ln>
            <a:solidFill>
              <a:srgbClr val="665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rot="0">
            <a:off x="9206865" y="2363470"/>
            <a:ext cx="1999615" cy="2726055"/>
            <a:chOff x="14510" y="2269"/>
            <a:chExt cx="3149" cy="4293"/>
          </a:xfrm>
        </p:grpSpPr>
        <p:sp>
          <p:nvSpPr>
            <p:cNvPr id="10" name="文本框 9"/>
            <p:cNvSpPr txBox="1"/>
            <p:nvPr/>
          </p:nvSpPr>
          <p:spPr>
            <a:xfrm>
              <a:off x="14510" y="5110"/>
              <a:ext cx="3149" cy="1452"/>
            </a:xfrm>
            <a:prstGeom prst="rect">
              <a:avLst/>
            </a:prstGeom>
            <a:noFill/>
          </p:spPr>
          <p:txBody>
            <a:bodyPr wrap="square" rtlCol="0" anchor="t">
              <a:spAutoFit/>
            </a:bodyPr>
            <a:lstStyle/>
            <a:p>
              <a:pPr algn="ctr"/>
              <a:r>
                <a:rPr lang="zh-CN" altLang="en-US" b="1">
                  <a:latin typeface="Bahnschrift" panose="020B0502040204020203" charset="0"/>
                  <a:ea typeface="Arial" panose="020B0604020202020204" pitchFamily="34" charset="0"/>
                  <a:cs typeface="Bahnschrift" panose="020B0502040204020203" charset="0"/>
                  <a:sym typeface="+mn-ea"/>
                </a:rPr>
                <a:t>Listen and communicate the right way</a:t>
              </a:r>
              <a:endParaRPr lang="zh-CN" altLang="en-US" b="1">
                <a:latin typeface="Bahnschrift" panose="020B0502040204020203" charset="0"/>
                <a:ea typeface="Arial" panose="020B0604020202020204" pitchFamily="34" charset="0"/>
                <a:cs typeface="Bahnschrift" panose="020B0502040204020203" charset="0"/>
                <a:sym typeface="+mn-ea"/>
              </a:endParaRPr>
            </a:p>
          </p:txBody>
        </p:sp>
        <p:sp>
          <p:nvSpPr>
            <p:cNvPr id="27" name="椭圆 26"/>
            <p:cNvSpPr/>
            <p:nvPr/>
          </p:nvSpPr>
          <p:spPr>
            <a:xfrm>
              <a:off x="14772" y="2269"/>
              <a:ext cx="2603" cy="2603"/>
            </a:xfrm>
            <a:prstGeom prst="ellipse">
              <a:avLst/>
            </a:prstGeom>
            <a:noFill/>
            <a:ln>
              <a:solidFill>
                <a:srgbClr val="665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Content Placeholder 5" descr="undraw_innovative_b409"/>
          <p:cNvPicPr>
            <a:picLocks noChangeAspect="1"/>
          </p:cNvPicPr>
          <p:nvPr>
            <p:ph sz="half" idx="1"/>
          </p:nvPr>
        </p:nvPicPr>
        <p:blipFill>
          <a:blip r:embed="rId1"/>
          <a:stretch>
            <a:fillRect/>
          </a:stretch>
        </p:blipFill>
        <p:spPr>
          <a:xfrm>
            <a:off x="4102735" y="2739390"/>
            <a:ext cx="1290320" cy="935990"/>
          </a:xfrm>
          <a:prstGeom prst="rect">
            <a:avLst/>
          </a:prstGeom>
        </p:spPr>
      </p:pic>
      <p:pic>
        <p:nvPicPr>
          <p:cNvPr id="14" name="Picture 13" descr="undraw_online_video_ivvq"/>
          <p:cNvPicPr>
            <a:picLocks noChangeAspect="1"/>
          </p:cNvPicPr>
          <p:nvPr/>
        </p:nvPicPr>
        <p:blipFill>
          <a:blip r:embed="rId2"/>
          <a:stretch>
            <a:fillRect/>
          </a:stretch>
        </p:blipFill>
        <p:spPr>
          <a:xfrm>
            <a:off x="6816090" y="2767330"/>
            <a:ext cx="1286510" cy="845820"/>
          </a:xfrm>
          <a:prstGeom prst="rect">
            <a:avLst/>
          </a:prstGeom>
        </p:spPr>
      </p:pic>
      <p:pic>
        <p:nvPicPr>
          <p:cNvPr id="17" name="Picture 16" descr="undraw_questions_75e0"/>
          <p:cNvPicPr>
            <a:picLocks noChangeAspect="1"/>
          </p:cNvPicPr>
          <p:nvPr/>
        </p:nvPicPr>
        <p:blipFill>
          <a:blip r:embed="rId3"/>
          <a:stretch>
            <a:fillRect/>
          </a:stretch>
        </p:blipFill>
        <p:spPr>
          <a:xfrm>
            <a:off x="1370330" y="2686050"/>
            <a:ext cx="1245870" cy="998855"/>
          </a:xfrm>
          <a:prstGeom prst="rect">
            <a:avLst/>
          </a:prstGeom>
        </p:spPr>
      </p:pic>
      <p:pic>
        <p:nvPicPr>
          <p:cNvPr id="19" name="Content Placeholder 18" descr="undraw_things_to_say_ewwb"/>
          <p:cNvPicPr>
            <a:picLocks noChangeAspect="1"/>
          </p:cNvPicPr>
          <p:nvPr>
            <p:ph sz="half" idx="2"/>
          </p:nvPr>
        </p:nvPicPr>
        <p:blipFill>
          <a:blip r:embed="rId4"/>
          <a:stretch>
            <a:fillRect/>
          </a:stretch>
        </p:blipFill>
        <p:spPr>
          <a:xfrm>
            <a:off x="9589135" y="2727960"/>
            <a:ext cx="1235075" cy="992505"/>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B183FD"/>
            </a:gs>
            <a:gs pos="100000">
              <a:srgbClr val="6159E5"/>
            </a:gs>
          </a:gsLst>
          <a:lin ang="8100000" scaled="0"/>
        </a:gra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圆角矩形 3"/>
          <p:cNvSpPr/>
          <p:nvPr/>
        </p:nvSpPr>
        <p:spPr>
          <a:xfrm>
            <a:off x="37592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75920" y="828675"/>
            <a:ext cx="11000740" cy="5683885"/>
            <a:chOff x="592" y="1305"/>
            <a:chExt cx="17324" cy="8951"/>
          </a:xfrm>
        </p:grpSpPr>
        <p:grpSp>
          <p:nvGrpSpPr>
            <p:cNvPr id="3" name="组合 2"/>
            <p:cNvGrpSpPr/>
            <p:nvPr/>
          </p:nvGrpSpPr>
          <p:grpSpPr>
            <a:xfrm>
              <a:off x="9720" y="1305"/>
              <a:ext cx="8196" cy="7369"/>
              <a:chOff x="8880" y="1110"/>
              <a:chExt cx="8196" cy="7369"/>
            </a:xfrm>
          </p:grpSpPr>
          <p:sp>
            <p:nvSpPr>
              <p:cNvPr id="100" name="文本框 99"/>
              <p:cNvSpPr txBox="1"/>
              <p:nvPr/>
            </p:nvSpPr>
            <p:spPr>
              <a:xfrm>
                <a:off x="8880" y="2172"/>
                <a:ext cx="8196" cy="6307"/>
              </a:xfrm>
              <a:prstGeom prst="rect">
                <a:avLst/>
              </a:prstGeom>
              <a:noFill/>
              <a:ln w="9525">
                <a:noFill/>
              </a:ln>
            </p:spPr>
            <p:txBody>
              <a:bodyPr wrap="square">
                <a:spAutoFit/>
              </a:bodyPr>
              <a:lstStyle/>
              <a:p>
                <a:pPr indent="0">
                  <a:lnSpc>
                    <a:spcPct val="130000"/>
                  </a:lnSpc>
                </a:pPr>
                <a:r>
                  <a:rPr lang="zh-CN" sz="1400" b="0">
                    <a:latin typeface="Bahnschrift" panose="020B0502040204020203" charset="0"/>
                    <a:ea typeface="Arial" panose="020B0604020202020204" pitchFamily="34" charset="0"/>
                    <a:cs typeface="Bahnschrift" panose="020B0502040204020203" charset="0"/>
                  </a:rPr>
                  <a:t>Think like your customer. What are they going through right now? What might they be worried about? Are there changes in the industry that they need to know about or might affect your products/services? Really question what your customer needs, wants and how they are currently interacting with your brand. You don't need to guess what your consumer wants either. Reformation, the women's clothing brand, asked their consumers what kind of content they wanted from the brand right now, and they gained first-hand knowledge and respect from their followers as a result. There are lots of ways brands can have similar dialogues with their customers to ensure they meet their expectations. Sending polls in newsletters, or posting them on social, blogs or even your homepage, can give brands the info they need without the guesswork</a:t>
                </a:r>
                <a:endParaRPr lang="zh-CN" sz="1400" b="0">
                  <a:latin typeface="Bahnschrift" panose="020B0502040204020203" charset="0"/>
                  <a:ea typeface="Arial" panose="020B0604020202020204" pitchFamily="34" charset="0"/>
                  <a:cs typeface="Bahnschrift" panose="020B0502040204020203" charset="0"/>
                </a:endParaRPr>
              </a:p>
            </p:txBody>
          </p:sp>
          <p:sp>
            <p:nvSpPr>
              <p:cNvPr id="2" name="文本框 1"/>
              <p:cNvSpPr txBox="1"/>
              <p:nvPr/>
            </p:nvSpPr>
            <p:spPr>
              <a:xfrm>
                <a:off x="9036" y="1110"/>
                <a:ext cx="5936" cy="628"/>
              </a:xfrm>
              <a:prstGeom prst="rect">
                <a:avLst/>
              </a:prstGeom>
              <a:noFill/>
            </p:spPr>
            <p:txBody>
              <a:bodyPr wrap="none" rtlCol="0" anchor="t">
                <a:spAutoFit/>
              </a:bodyPr>
              <a:lstStyle/>
              <a:p>
                <a:pPr algn="l"/>
                <a:r>
                  <a:rPr lang="zh-CN" altLang="en-US" sz="2000" b="1">
                    <a:latin typeface="Bahnschrift" panose="020B0502040204020203" charset="0"/>
                    <a:ea typeface="Arial" panose="020B0604020202020204" pitchFamily="34" charset="0"/>
                    <a:cs typeface="Bahnschrift" panose="020B0502040204020203" charset="0"/>
                    <a:sym typeface="+mn-ea"/>
                  </a:rPr>
                  <a:t>Ask consumers what they want</a:t>
                </a:r>
                <a:endParaRPr lang="zh-CN" sz="2000" b="1">
                  <a:latin typeface="Bahnschrift" panose="020B0502040204020203" charset="0"/>
                  <a:ea typeface="Arial" panose="020B0604020202020204" pitchFamily="34" charset="0"/>
                  <a:cs typeface="Bahnschrift" panose="020B0502040204020203" charset="0"/>
                  <a:sym typeface="+mn-ea"/>
                </a:endParaRPr>
              </a:p>
            </p:txBody>
          </p:sp>
          <p:cxnSp>
            <p:nvCxnSpPr>
              <p:cNvPr id="15" name="直接连接符 14"/>
              <p:cNvCxnSpPr/>
              <p:nvPr/>
            </p:nvCxnSpPr>
            <p:spPr>
              <a:xfrm>
                <a:off x="9036" y="1901"/>
                <a:ext cx="3202" cy="0"/>
              </a:xfrm>
              <a:prstGeom prst="line">
                <a:avLst/>
              </a:prstGeom>
              <a:ln w="28575">
                <a:solidFill>
                  <a:srgbClr val="665CE6"/>
                </a:solidFill>
              </a:ln>
            </p:spPr>
            <p:style>
              <a:lnRef idx="1">
                <a:schemeClr val="accent1"/>
              </a:lnRef>
              <a:fillRef idx="0">
                <a:schemeClr val="accent1"/>
              </a:fillRef>
              <a:effectRef idx="0">
                <a:schemeClr val="accent1"/>
              </a:effectRef>
              <a:fontRef idx="minor">
                <a:schemeClr val="tx1"/>
              </a:fontRef>
            </p:style>
          </p:cxnSp>
        </p:grpSp>
        <p:sp>
          <p:nvSpPr>
            <p:cNvPr id="6" name="任意多边形 5"/>
            <p:cNvSpPr/>
            <p:nvPr/>
          </p:nvSpPr>
          <p:spPr>
            <a:xfrm>
              <a:off x="592" y="3339"/>
              <a:ext cx="7310" cy="6917"/>
            </a:xfrm>
            <a:custGeom>
              <a:avLst/>
              <a:gdLst>
                <a:gd name="adj" fmla="val 4973"/>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0" h="6917">
                  <a:moveTo>
                    <a:pt x="2515" y="0"/>
                  </a:moveTo>
                  <a:cubicBezTo>
                    <a:pt x="5163" y="0"/>
                    <a:pt x="7310" y="2147"/>
                    <a:pt x="7310" y="4795"/>
                  </a:cubicBezTo>
                  <a:cubicBezTo>
                    <a:pt x="7310" y="5540"/>
                    <a:pt x="7140" y="6245"/>
                    <a:pt x="6837" y="6874"/>
                  </a:cubicBezTo>
                  <a:lnTo>
                    <a:pt x="6816" y="6917"/>
                  </a:lnTo>
                  <a:lnTo>
                    <a:pt x="483" y="6917"/>
                  </a:lnTo>
                  <a:cubicBezTo>
                    <a:pt x="216" y="6917"/>
                    <a:pt x="0" y="6701"/>
                    <a:pt x="0" y="6434"/>
                  </a:cubicBezTo>
                  <a:lnTo>
                    <a:pt x="0" y="712"/>
                  </a:lnTo>
                  <a:lnTo>
                    <a:pt x="29" y="694"/>
                  </a:lnTo>
                  <a:cubicBezTo>
                    <a:pt x="754" y="254"/>
                    <a:pt x="1605" y="0"/>
                    <a:pt x="2515" y="0"/>
                  </a:cubicBezTo>
                  <a:close/>
                </a:path>
              </a:pathLst>
            </a:custGeom>
            <a:solidFill>
              <a:srgbClr val="DFDA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9" name="Content Placeholder 8" descr="undraw_questions_75e0"/>
          <p:cNvPicPr>
            <a:picLocks noChangeAspect="1"/>
          </p:cNvPicPr>
          <p:nvPr>
            <p:ph idx="1"/>
          </p:nvPr>
        </p:nvPicPr>
        <p:blipFill>
          <a:blip r:embed="rId1"/>
          <a:stretch>
            <a:fillRect/>
          </a:stretch>
        </p:blipFill>
        <p:spPr>
          <a:xfrm>
            <a:off x="375920" y="1898650"/>
            <a:ext cx="5756275" cy="46139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9015</Words>
  <Application>WPS Presentation</Application>
  <PresentationFormat>宽屏</PresentationFormat>
  <Paragraphs>116</Paragraphs>
  <Slides>22</Slides>
  <Notes>17</Notes>
  <HiddenSlides>0</HiddenSlides>
  <MMClips>0</MMClips>
  <ScaleCrop>false</ScaleCrop>
  <HeadingPairs>
    <vt:vector size="6" baseType="variant">
      <vt:variant>
        <vt:lpstr>已用的字体</vt:lpstr>
      </vt:variant>
      <vt:variant>
        <vt:i4>62</vt:i4>
      </vt:variant>
      <vt:variant>
        <vt:lpstr>主题</vt:lpstr>
      </vt:variant>
      <vt:variant>
        <vt:i4>1</vt:i4>
      </vt:variant>
      <vt:variant>
        <vt:lpstr>幻灯片标题</vt:lpstr>
      </vt:variant>
      <vt:variant>
        <vt:i4>22</vt:i4>
      </vt:variant>
    </vt:vector>
  </HeadingPairs>
  <TitlesOfParts>
    <vt:vector size="85" baseType="lpstr">
      <vt:lpstr>Arial</vt:lpstr>
      <vt:lpstr>SimSun</vt:lpstr>
      <vt:lpstr>Wingdings</vt:lpstr>
      <vt:lpstr>优设标题黑</vt:lpstr>
      <vt:lpstr>Microsoft YaHei</vt:lpstr>
      <vt:lpstr>Wingdings</vt:lpstr>
      <vt:lpstr>Calibri</vt:lpstr>
      <vt:lpstr>Arial Unicode MS</vt:lpstr>
      <vt:lpstr>American Captain</vt:lpstr>
      <vt:lpstr>Anabelle Script Light</vt:lpstr>
      <vt:lpstr>Ancillary</vt:lpstr>
      <vt:lpstr>Annifont</vt:lpstr>
      <vt:lpstr>Azrael</vt:lpstr>
      <vt:lpstr>BabelSans</vt:lpstr>
      <vt:lpstr>Backpack Personal Use</vt:lpstr>
      <vt:lpstr>BadaBoom BB</vt:lpstr>
      <vt:lpstr>Bahnschrift Condensed</vt:lpstr>
      <vt:lpstr>Bahnschrift</vt:lpstr>
      <vt:lpstr>Bahnschrift Light SemiCondensed</vt:lpstr>
      <vt:lpstr>Armor Piercing</vt:lpstr>
      <vt:lpstr>Bauhaus 93</vt:lpstr>
      <vt:lpstr>Bebas</vt:lpstr>
      <vt:lpstr>Battleground</vt:lpstr>
      <vt:lpstr>Bebas Neue</vt:lpstr>
      <vt:lpstr>BEDOUIN</vt:lpstr>
      <vt:lpstr>Bell MT</vt:lpstr>
      <vt:lpstr>BigNoodleTitling</vt:lpstr>
      <vt:lpstr>Birama</vt:lpstr>
      <vt:lpstr>Blackout</vt:lpstr>
      <vt:lpstr>Blacklisted</vt:lpstr>
      <vt:lpstr>Bloody</vt:lpstr>
      <vt:lpstr>Blue Highway</vt:lpstr>
      <vt:lpstr>Blue Highway Condensed</vt:lpstr>
      <vt:lpstr>Bobcaygeon Plain BRK</vt:lpstr>
      <vt:lpstr>Bombardier</vt:lpstr>
      <vt:lpstr>Bombing</vt:lpstr>
      <vt:lpstr>Boston Traffic</vt:lpstr>
      <vt:lpstr>Brush Script MT</vt:lpstr>
      <vt:lpstr>Bronic</vt:lpstr>
      <vt:lpstr>BRUSHSTRIKE</vt:lpstr>
      <vt:lpstr>Bubbleboy</vt:lpstr>
      <vt:lpstr>Buran USSR</vt:lpstr>
      <vt:lpstr>Call Of Ops Duty</vt:lpstr>
      <vt:lpstr>Cambria</vt:lpstr>
      <vt:lpstr>Cambria Math</vt:lpstr>
      <vt:lpstr>Cartoonist</vt:lpstr>
      <vt:lpstr>Century Gothic</vt:lpstr>
      <vt:lpstr>ChickenScratch AOE</vt:lpstr>
      <vt:lpstr>Code Bold</vt:lpstr>
      <vt:lpstr>CometNegative</vt:lpstr>
      <vt:lpstr>Comic Book Commando Bold</vt:lpstr>
      <vt:lpstr>Constantia</vt:lpstr>
      <vt:lpstr>Courier New</vt:lpstr>
      <vt:lpstr>Couture</vt:lpstr>
      <vt:lpstr>AnkeHand</vt:lpstr>
      <vt:lpstr>Arial Black</vt:lpstr>
      <vt:lpstr>Atlantic Cruise</vt:lpstr>
      <vt:lpstr>Atomic</vt:lpstr>
      <vt:lpstr>ATROX</vt:lpstr>
      <vt:lpstr>Avengeance Mightiest Avenger</vt:lpstr>
      <vt:lpstr>Bahnschrift Light Condensed</vt:lpstr>
      <vt:lpstr>Bahnschrift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Fairy</dc:creator>
  <cp:lastModifiedBy>google1559109179</cp:lastModifiedBy>
  <cp:revision>23</cp:revision>
  <dcterms:created xsi:type="dcterms:W3CDTF">2020-02-07T02:18:00Z</dcterms:created>
  <dcterms:modified xsi:type="dcterms:W3CDTF">2020-07-09T09:56:38Z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1033-11.2.0.9431</vt:lpwstr>
  </property>
</Properties>
</file>